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2"/>
  </p:notesMasterIdLst>
  <p:sldIdLst>
    <p:sldId id="484" r:id="rId2"/>
    <p:sldId id="485" r:id="rId3"/>
    <p:sldId id="486" r:id="rId4"/>
    <p:sldId id="487" r:id="rId5"/>
    <p:sldId id="488" r:id="rId6"/>
    <p:sldId id="489" r:id="rId7"/>
    <p:sldId id="490" r:id="rId8"/>
    <p:sldId id="491" r:id="rId9"/>
    <p:sldId id="492" r:id="rId10"/>
    <p:sldId id="493" r:id="rId11"/>
    <p:sldId id="494" r:id="rId12"/>
    <p:sldId id="495" r:id="rId13"/>
    <p:sldId id="496" r:id="rId14"/>
    <p:sldId id="497" r:id="rId15"/>
    <p:sldId id="498" r:id="rId16"/>
    <p:sldId id="499" r:id="rId17"/>
    <p:sldId id="500" r:id="rId18"/>
    <p:sldId id="501" r:id="rId19"/>
    <p:sldId id="502" r:id="rId20"/>
    <p:sldId id="503" r:id="rId21"/>
    <p:sldId id="504" r:id="rId22"/>
    <p:sldId id="505" r:id="rId23"/>
    <p:sldId id="506" r:id="rId24"/>
    <p:sldId id="507" r:id="rId25"/>
    <p:sldId id="508" r:id="rId26"/>
    <p:sldId id="509" r:id="rId27"/>
    <p:sldId id="510" r:id="rId28"/>
    <p:sldId id="511" r:id="rId29"/>
    <p:sldId id="512" r:id="rId30"/>
    <p:sldId id="513" r:id="rId31"/>
    <p:sldId id="514" r:id="rId32"/>
    <p:sldId id="515" r:id="rId33"/>
    <p:sldId id="516" r:id="rId34"/>
    <p:sldId id="517" r:id="rId35"/>
    <p:sldId id="518" r:id="rId36"/>
    <p:sldId id="519" r:id="rId37"/>
    <p:sldId id="520" r:id="rId38"/>
    <p:sldId id="521" r:id="rId39"/>
    <p:sldId id="522" r:id="rId40"/>
    <p:sldId id="523" r:id="rId41"/>
    <p:sldId id="524" r:id="rId42"/>
    <p:sldId id="525" r:id="rId43"/>
    <p:sldId id="526" r:id="rId44"/>
    <p:sldId id="527" r:id="rId45"/>
    <p:sldId id="528" r:id="rId46"/>
    <p:sldId id="529" r:id="rId47"/>
    <p:sldId id="530" r:id="rId48"/>
    <p:sldId id="531" r:id="rId49"/>
    <p:sldId id="532" r:id="rId50"/>
    <p:sldId id="533" r:id="rId51"/>
    <p:sldId id="534" r:id="rId52"/>
    <p:sldId id="535" r:id="rId53"/>
    <p:sldId id="536" r:id="rId54"/>
    <p:sldId id="537" r:id="rId55"/>
    <p:sldId id="538" r:id="rId56"/>
    <p:sldId id="539" r:id="rId57"/>
    <p:sldId id="540" r:id="rId58"/>
    <p:sldId id="541" r:id="rId59"/>
    <p:sldId id="542" r:id="rId60"/>
    <p:sldId id="543" r:id="rId61"/>
    <p:sldId id="544" r:id="rId62"/>
    <p:sldId id="545" r:id="rId63"/>
    <p:sldId id="546" r:id="rId64"/>
    <p:sldId id="547" r:id="rId65"/>
    <p:sldId id="548" r:id="rId66"/>
    <p:sldId id="549" r:id="rId67"/>
    <p:sldId id="550" r:id="rId68"/>
    <p:sldId id="551" r:id="rId69"/>
    <p:sldId id="552" r:id="rId70"/>
    <p:sldId id="553" r:id="rId71"/>
    <p:sldId id="554" r:id="rId72"/>
    <p:sldId id="555" r:id="rId73"/>
    <p:sldId id="556" r:id="rId74"/>
    <p:sldId id="557" r:id="rId75"/>
    <p:sldId id="558" r:id="rId76"/>
    <p:sldId id="559" r:id="rId77"/>
    <p:sldId id="560" r:id="rId78"/>
    <p:sldId id="561" r:id="rId79"/>
    <p:sldId id="562" r:id="rId80"/>
    <p:sldId id="563" r:id="rId81"/>
    <p:sldId id="564" r:id="rId82"/>
    <p:sldId id="565" r:id="rId83"/>
    <p:sldId id="566" r:id="rId84"/>
    <p:sldId id="567" r:id="rId85"/>
    <p:sldId id="568" r:id="rId86"/>
    <p:sldId id="569" r:id="rId87"/>
    <p:sldId id="570" r:id="rId88"/>
    <p:sldId id="571" r:id="rId89"/>
    <p:sldId id="572" r:id="rId90"/>
    <p:sldId id="573" r:id="rId91"/>
    <p:sldId id="574" r:id="rId92"/>
    <p:sldId id="575" r:id="rId93"/>
    <p:sldId id="576" r:id="rId94"/>
    <p:sldId id="577" r:id="rId95"/>
    <p:sldId id="578" r:id="rId96"/>
    <p:sldId id="579" r:id="rId97"/>
    <p:sldId id="580" r:id="rId98"/>
    <p:sldId id="581" r:id="rId99"/>
    <p:sldId id="582" r:id="rId100"/>
    <p:sldId id="583" r:id="rId101"/>
    <p:sldId id="584" r:id="rId102"/>
    <p:sldId id="585" r:id="rId103"/>
    <p:sldId id="586" r:id="rId104"/>
    <p:sldId id="587" r:id="rId105"/>
    <p:sldId id="588" r:id="rId106"/>
    <p:sldId id="589" r:id="rId107"/>
    <p:sldId id="590" r:id="rId108"/>
    <p:sldId id="591" r:id="rId109"/>
    <p:sldId id="592" r:id="rId110"/>
    <p:sldId id="593" r:id="rId1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CC"/>
    <a:srgbClr val="3333FF"/>
    <a:srgbClr val="6666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10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presProps" Target="pres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ng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66.png"/><Relationship Id="rId4" Type="http://schemas.openxmlformats.org/officeDocument/2006/relationships/image" Target="../media/image69.png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Relationship Id="rId4" Type="http://schemas.openxmlformats.org/officeDocument/2006/relationships/image" Target="../media/image73.png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png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image" Target="../media/image103.png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image" Target="../media/image105.png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image" Target="../media/image107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CE5879-A071-48F3-A9BC-D9E62E825613}" type="datetimeFigureOut">
              <a:rPr lang="en-US" smtClean="0"/>
              <a:t>2/8/2025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72F0E0-20C1-44CD-83A1-085CB6390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844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CB12BDD-5828-4C60-A390-012C4AE544E9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9B80574-549B-4323-B216-E31264E7A7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12BDD-5828-4C60-A390-012C4AE544E9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80574-549B-4323-B216-E31264E7A7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12BDD-5828-4C60-A390-012C4AE544E9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80574-549B-4323-B216-E31264E7A7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CB12BDD-5828-4C60-A390-012C4AE544E9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9B80574-549B-4323-B216-E31264E7A7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CB12BDD-5828-4C60-A390-012C4AE544E9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9B80574-549B-4323-B216-E31264E7A7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12BDD-5828-4C60-A390-012C4AE544E9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80574-549B-4323-B216-E31264E7A7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12BDD-5828-4C60-A390-012C4AE544E9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80574-549B-4323-B216-E31264E7A7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CB12BDD-5828-4C60-A390-012C4AE544E9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9B80574-549B-4323-B216-E31264E7A7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12BDD-5828-4C60-A390-012C4AE544E9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80574-549B-4323-B216-E31264E7A7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CB12BDD-5828-4C60-A390-012C4AE544E9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9B80574-549B-4323-B216-E31264E7A7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CB12BDD-5828-4C60-A390-012C4AE544E9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9B80574-549B-4323-B216-E31264E7A7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CB12BDD-5828-4C60-A390-012C4AE544E9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9B80574-549B-4323-B216-E31264E7A76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04.png"/><Relationship Id="rId5" Type="http://schemas.openxmlformats.org/officeDocument/2006/relationships/oleObject" Target="../embeddings/oleObject42.bin"/><Relationship Id="rId4" Type="http://schemas.openxmlformats.org/officeDocument/2006/relationships/image" Target="../media/image103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06.png"/><Relationship Id="rId5" Type="http://schemas.openxmlformats.org/officeDocument/2006/relationships/oleObject" Target="../embeddings/oleObject44.bin"/><Relationship Id="rId4" Type="http://schemas.openxmlformats.org/officeDocument/2006/relationships/image" Target="../media/image105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08.png"/><Relationship Id="rId5" Type="http://schemas.openxmlformats.org/officeDocument/2006/relationships/oleObject" Target="../embeddings/oleObject46.bin"/><Relationship Id="rId4" Type="http://schemas.openxmlformats.org/officeDocument/2006/relationships/image" Target="../media/image107.pn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png"/><Relationship Id="rId5" Type="http://schemas.openxmlformats.org/officeDocument/2006/relationships/oleObject" Target="../embeddings/oleObject9.bin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3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3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41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43.png"/><Relationship Id="rId5" Type="http://schemas.openxmlformats.org/officeDocument/2006/relationships/oleObject" Target="../embeddings/oleObject20.bin"/><Relationship Id="rId4" Type="http://schemas.openxmlformats.org/officeDocument/2006/relationships/image" Target="../media/image4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51.png"/><Relationship Id="rId5" Type="http://schemas.openxmlformats.org/officeDocument/2006/relationships/oleObject" Target="../embeddings/oleObject22.bin"/><Relationship Id="rId4" Type="http://schemas.openxmlformats.org/officeDocument/2006/relationships/image" Target="../media/image5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60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61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67.png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69.png"/><Relationship Id="rId4" Type="http://schemas.openxmlformats.org/officeDocument/2006/relationships/image" Target="../media/image66.png"/><Relationship Id="rId9" Type="http://schemas.openxmlformats.org/officeDocument/2006/relationships/oleObject" Target="../embeddings/oleObject30.bin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71.png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73.png"/><Relationship Id="rId4" Type="http://schemas.openxmlformats.org/officeDocument/2006/relationships/image" Target="../media/image70.png"/><Relationship Id="rId9" Type="http://schemas.openxmlformats.org/officeDocument/2006/relationships/oleObject" Target="../embeddings/oleObject34.bin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75.png"/><Relationship Id="rId5" Type="http://schemas.openxmlformats.org/officeDocument/2006/relationships/oleObject" Target="../embeddings/oleObject36.bin"/><Relationship Id="rId4" Type="http://schemas.openxmlformats.org/officeDocument/2006/relationships/image" Target="../media/image7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83.png"/><Relationship Id="rId5" Type="http://schemas.openxmlformats.org/officeDocument/2006/relationships/oleObject" Target="../embeddings/oleObject38.bin"/><Relationship Id="rId4" Type="http://schemas.openxmlformats.org/officeDocument/2006/relationships/image" Target="../media/image8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0.jpeg"/><Relationship Id="rId4" Type="http://schemas.openxmlformats.org/officeDocument/2006/relationships/image" Target="../media/image8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448" y="357166"/>
            <a:ext cx="7429552" cy="3661264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chemeClr val="accent1">
                    <a:lumMod val="75000"/>
                  </a:schemeClr>
                </a:solidFill>
              </a:rPr>
              <a:t>INJURIES </a:t>
            </a:r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</a:rPr>
              <a:t>OF </a:t>
            </a:r>
            <a:r>
              <a:rPr lang="en-US" sz="5400" dirty="0">
                <a:solidFill>
                  <a:schemeClr val="accent1">
                    <a:lumMod val="75000"/>
                  </a:schemeClr>
                </a:solidFill>
              </a:rPr>
              <a:t>THE NOSE, FACE AND FRONTOBASAL REGION</a:t>
            </a:r>
          </a:p>
        </p:txBody>
      </p:sp>
    </p:spTree>
    <p:extLst>
      <p:ext uri="{BB962C8B-B14F-4D97-AF65-F5344CB8AC3E}">
        <p14:creationId xmlns:p14="http://schemas.microsoft.com/office/powerpoint/2010/main" val="864913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ownload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328048" y="1327464"/>
            <a:ext cx="6030034" cy="4458990"/>
          </a:xfrm>
        </p:spPr>
      </p:pic>
    </p:spTree>
    <p:extLst>
      <p:ext uri="{BB962C8B-B14F-4D97-AF65-F5344CB8AC3E}">
        <p14:creationId xmlns:p14="http://schemas.microsoft.com/office/powerpoint/2010/main" val="104924127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7467600" cy="631844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6600CC"/>
                </a:solidFill>
              </a:rPr>
              <a:t>Frontal sinus malignant tumors</a:t>
            </a:r>
            <a:endParaRPr lang="en-US" sz="3200" b="1" dirty="0">
              <a:solidFill>
                <a:srgbClr val="66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428736"/>
            <a:ext cx="8286808" cy="4572032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Location</a:t>
            </a:r>
            <a:r>
              <a:rPr lang="x-none" dirty="0" smtClean="0"/>
              <a:t> – </a:t>
            </a:r>
            <a:r>
              <a:rPr lang="en-US" dirty="0" smtClean="0"/>
              <a:t>primarily in ethmoid labyrinth</a:t>
            </a:r>
            <a:r>
              <a:rPr lang="x-none" dirty="0" smtClean="0"/>
              <a:t>, </a:t>
            </a:r>
            <a:r>
              <a:rPr lang="en-US" dirty="0" smtClean="0"/>
              <a:t>and secondary in frontal sinus</a:t>
            </a:r>
            <a:r>
              <a:rPr lang="x-none" dirty="0" smtClean="0"/>
              <a:t>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Clinical presentation</a:t>
            </a:r>
            <a:r>
              <a:rPr lang="x-none" dirty="0" smtClean="0"/>
              <a:t> – </a:t>
            </a:r>
            <a:r>
              <a:rPr lang="en-US" dirty="0" smtClean="0"/>
              <a:t>asymptomatic for long time</a:t>
            </a:r>
            <a:r>
              <a:rPr lang="x-none" dirty="0" smtClean="0"/>
              <a:t>, </a:t>
            </a:r>
            <a:r>
              <a:rPr lang="en-US" dirty="0" smtClean="0"/>
              <a:t>then mild headaches</a:t>
            </a:r>
            <a:r>
              <a:rPr lang="x-none" dirty="0" smtClean="0"/>
              <a:t>, </a:t>
            </a:r>
            <a:r>
              <a:rPr lang="en-US" dirty="0" smtClean="0"/>
              <a:t>and then depending on tumor expansion</a:t>
            </a:r>
            <a:r>
              <a:rPr lang="x-none" dirty="0" smtClean="0"/>
              <a:t> </a:t>
            </a:r>
            <a:r>
              <a:rPr lang="en-US" dirty="0" smtClean="0"/>
              <a:t>ocular, intracranial or nasal symptoms</a:t>
            </a:r>
            <a:r>
              <a:rPr lang="x-none" dirty="0" smtClean="0"/>
              <a:t>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Diagnosis</a:t>
            </a:r>
            <a:r>
              <a:rPr lang="x-none" dirty="0" smtClean="0"/>
              <a:t> – </a:t>
            </a:r>
            <a:r>
              <a:rPr lang="en-US" dirty="0" smtClean="0"/>
              <a:t>anamnesis</a:t>
            </a:r>
            <a:r>
              <a:rPr lang="x-none" dirty="0" smtClean="0"/>
              <a:t>, </a:t>
            </a:r>
            <a:r>
              <a:rPr lang="en-US" dirty="0" smtClean="0"/>
              <a:t>inspection</a:t>
            </a:r>
            <a:r>
              <a:rPr lang="x-none" dirty="0" smtClean="0"/>
              <a:t>, </a:t>
            </a:r>
            <a:r>
              <a:rPr lang="en-US" dirty="0" smtClean="0"/>
              <a:t>palpation</a:t>
            </a:r>
            <a:r>
              <a:rPr lang="x-none" dirty="0" smtClean="0"/>
              <a:t>, </a:t>
            </a:r>
            <a:r>
              <a:rPr lang="en-US" dirty="0" smtClean="0"/>
              <a:t>nasal endoscopy</a:t>
            </a:r>
            <a:r>
              <a:rPr lang="x-none" dirty="0" smtClean="0"/>
              <a:t>, </a:t>
            </a:r>
            <a:r>
              <a:rPr lang="en-US" dirty="0" err="1" smtClean="0"/>
              <a:t>rhinoscopy</a:t>
            </a:r>
            <a:r>
              <a:rPr lang="x-none" dirty="0" smtClean="0"/>
              <a:t>, </a:t>
            </a:r>
            <a:r>
              <a:rPr lang="en-US" dirty="0" smtClean="0"/>
              <a:t>head and brain X ray and CT scan and pathology report</a:t>
            </a:r>
            <a:r>
              <a:rPr lang="x-none" dirty="0" smtClean="0"/>
              <a:t>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Treatment</a:t>
            </a:r>
            <a:r>
              <a:rPr lang="x-none" dirty="0" smtClean="0"/>
              <a:t> – </a:t>
            </a:r>
            <a:r>
              <a:rPr lang="en-US" b="1" dirty="0" smtClean="0">
                <a:solidFill>
                  <a:srgbClr val="C00000"/>
                </a:solidFill>
              </a:rPr>
              <a:t>surgical</a:t>
            </a:r>
            <a:r>
              <a:rPr lang="x-none" dirty="0" smtClean="0"/>
              <a:t> (</a:t>
            </a:r>
            <a:r>
              <a:rPr lang="en-US" dirty="0" smtClean="0"/>
              <a:t>frontal sinus surgery by Riedel</a:t>
            </a:r>
            <a:r>
              <a:rPr lang="x-none" dirty="0" smtClean="0"/>
              <a:t>, </a:t>
            </a:r>
            <a:r>
              <a:rPr lang="en-US" dirty="0" smtClean="0"/>
              <a:t>with </a:t>
            </a:r>
            <a:r>
              <a:rPr lang="en-US" dirty="0" err="1" smtClean="0"/>
              <a:t>ethmoidectomy</a:t>
            </a:r>
            <a:r>
              <a:rPr lang="en-US" dirty="0" smtClean="0"/>
              <a:t> and possible</a:t>
            </a:r>
            <a:r>
              <a:rPr lang="x-none" dirty="0" smtClean="0"/>
              <a:t> </a:t>
            </a:r>
            <a:r>
              <a:rPr lang="en-US" dirty="0" smtClean="0"/>
              <a:t>orbit </a:t>
            </a:r>
            <a:r>
              <a:rPr lang="en-US" dirty="0" err="1" smtClean="0"/>
              <a:t>exenteration</a:t>
            </a:r>
            <a:r>
              <a:rPr lang="x-none" dirty="0" smtClean="0"/>
              <a:t>); </a:t>
            </a:r>
            <a:r>
              <a:rPr lang="en-US" b="1" dirty="0" smtClean="0">
                <a:solidFill>
                  <a:srgbClr val="C00000"/>
                </a:solidFill>
              </a:rPr>
              <a:t>radio</a:t>
            </a:r>
            <a:r>
              <a:rPr lang="en-US" dirty="0" smtClean="0"/>
              <a:t>therapy</a:t>
            </a:r>
            <a:r>
              <a:rPr lang="x-none" dirty="0" smtClean="0"/>
              <a:t>; </a:t>
            </a:r>
            <a:r>
              <a:rPr lang="en-US" b="1" dirty="0" smtClean="0">
                <a:solidFill>
                  <a:srgbClr val="C00000"/>
                </a:solidFill>
              </a:rPr>
              <a:t>chemo</a:t>
            </a:r>
            <a:r>
              <a:rPr lang="en-US" dirty="0" smtClean="0"/>
              <a:t>therapy</a:t>
            </a:r>
            <a:r>
              <a:rPr lang="x-none" dirty="0" smtClean="0"/>
              <a:t>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Prognosis</a:t>
            </a:r>
            <a:r>
              <a:rPr lang="x-none" dirty="0" smtClean="0"/>
              <a:t> – </a:t>
            </a:r>
            <a:r>
              <a:rPr lang="en-US" dirty="0" smtClean="0"/>
              <a:t>poor.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45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143932" cy="703282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6600CC"/>
                </a:solidFill>
              </a:rPr>
              <a:t>Malignant tumors of maxillary </a:t>
            </a:r>
            <a:r>
              <a:rPr lang="en-US" sz="3200" b="1" dirty="0">
                <a:solidFill>
                  <a:srgbClr val="6600CC"/>
                </a:solidFill>
              </a:rPr>
              <a:t>sinus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571612"/>
            <a:ext cx="7972452" cy="4286280"/>
          </a:xfrm>
        </p:spPr>
        <p:txBody>
          <a:bodyPr>
            <a:normAutofit/>
          </a:bodyPr>
          <a:lstStyle/>
          <a:p>
            <a:r>
              <a:rPr lang="en-US" dirty="0" smtClean="0"/>
              <a:t>Most common is primary squamous cell carcinoma</a:t>
            </a:r>
            <a:r>
              <a:rPr lang="ru-RU" dirty="0" smtClean="0"/>
              <a:t>, </a:t>
            </a:r>
            <a:r>
              <a:rPr lang="en-US" dirty="0" smtClean="0"/>
              <a:t>rarely adenocarcinoma</a:t>
            </a:r>
            <a:r>
              <a:rPr lang="ru-RU" dirty="0" smtClean="0"/>
              <a:t>.</a:t>
            </a:r>
          </a:p>
          <a:p>
            <a:r>
              <a:rPr lang="en-US" dirty="0" smtClean="0"/>
              <a:t>Sarcoma are very rare</a:t>
            </a:r>
            <a:r>
              <a:rPr lang="ru-RU" dirty="0" smtClean="0"/>
              <a:t>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Classification</a:t>
            </a:r>
            <a:r>
              <a:rPr lang="ru-RU" dirty="0" smtClean="0"/>
              <a:t> – </a:t>
            </a:r>
            <a:r>
              <a:rPr lang="en-US" dirty="0" smtClean="0"/>
              <a:t>for more precise location and more effective therapy</a:t>
            </a:r>
            <a:endParaRPr lang="ru-RU" dirty="0" smtClean="0"/>
          </a:p>
          <a:p>
            <a:pPr lvl="1"/>
            <a:r>
              <a:rPr lang="en-US" sz="2400" b="1" u="sng" dirty="0" smtClean="0">
                <a:solidFill>
                  <a:srgbClr val="6600CC"/>
                </a:solidFill>
              </a:rPr>
              <a:t>TNM</a:t>
            </a:r>
            <a:r>
              <a:rPr lang="ru-RU" sz="2400" dirty="0"/>
              <a:t> </a:t>
            </a:r>
            <a:endParaRPr lang="en-US" sz="2400" dirty="0"/>
          </a:p>
          <a:p>
            <a:pPr lvl="1"/>
            <a:r>
              <a:rPr lang="en-US" sz="2400" b="1" dirty="0" err="1">
                <a:solidFill>
                  <a:srgbClr val="6600CC"/>
                </a:solidFill>
              </a:rPr>
              <a:t>Sebileau</a:t>
            </a:r>
            <a:r>
              <a:rPr lang="ru-RU" sz="2400" dirty="0" smtClean="0"/>
              <a:t> </a:t>
            </a:r>
            <a:r>
              <a:rPr lang="en-US" sz="2400" b="1" dirty="0" smtClean="0">
                <a:solidFill>
                  <a:srgbClr val="6600CC"/>
                </a:solidFill>
              </a:rPr>
              <a:t>surgical classification</a:t>
            </a:r>
            <a:r>
              <a:rPr lang="x-none" sz="2400" smtClean="0"/>
              <a:t>:</a:t>
            </a:r>
            <a:endParaRPr lang="x-none" sz="2400" dirty="0" smtClean="0"/>
          </a:p>
          <a:p>
            <a:pPr lvl="2"/>
            <a:r>
              <a:rPr lang="en-US" sz="2200" dirty="0" smtClean="0"/>
              <a:t>infrastructure</a:t>
            </a:r>
            <a:r>
              <a:rPr lang="ru-RU" sz="2200" dirty="0" smtClean="0"/>
              <a:t>, </a:t>
            </a:r>
            <a:endParaRPr lang="x-none" sz="2200" dirty="0" smtClean="0"/>
          </a:p>
          <a:p>
            <a:pPr lvl="2"/>
            <a:r>
              <a:rPr lang="en-US" sz="2200" dirty="0" err="1" smtClean="0"/>
              <a:t>mesostructure</a:t>
            </a:r>
            <a:r>
              <a:rPr lang="ru-RU" sz="2200" dirty="0" smtClean="0"/>
              <a:t> </a:t>
            </a:r>
            <a:r>
              <a:rPr lang="en-US" sz="2200" dirty="0" smtClean="0"/>
              <a:t>and</a:t>
            </a:r>
            <a:r>
              <a:rPr lang="ru-RU" sz="2200" dirty="0" smtClean="0"/>
              <a:t> </a:t>
            </a:r>
            <a:endParaRPr lang="x-none" sz="2200" dirty="0" smtClean="0"/>
          </a:p>
          <a:p>
            <a:pPr lvl="2"/>
            <a:r>
              <a:rPr lang="en-US" sz="2200" dirty="0" err="1" smtClean="0"/>
              <a:t>suprastructure</a:t>
            </a:r>
            <a:endParaRPr lang="ru-RU" sz="2200" dirty="0" smtClean="0"/>
          </a:p>
        </p:txBody>
      </p:sp>
    </p:spTree>
    <p:extLst>
      <p:ext uri="{BB962C8B-B14F-4D97-AF65-F5344CB8AC3E}">
        <p14:creationId xmlns:p14="http://schemas.microsoft.com/office/powerpoint/2010/main" val="188630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/>
          <a:lstStyle/>
          <a:p>
            <a:r>
              <a:rPr lang="en-US" b="1" dirty="0" smtClean="0">
                <a:solidFill>
                  <a:srgbClr val="6600CC"/>
                </a:solidFill>
              </a:rPr>
              <a:t>TNM</a:t>
            </a:r>
            <a:r>
              <a:rPr lang="sr-Cyrl-RS" b="1" dirty="0" smtClean="0">
                <a:solidFill>
                  <a:srgbClr val="6600CC"/>
                </a:solidFill>
              </a:rPr>
              <a:t> </a:t>
            </a:r>
            <a:r>
              <a:rPr lang="en-US" b="1" dirty="0" smtClean="0">
                <a:solidFill>
                  <a:srgbClr val="6600CC"/>
                </a:solidFill>
              </a:rPr>
              <a:t>classification</a:t>
            </a:r>
            <a:endParaRPr lang="en-US" b="1" dirty="0">
              <a:solidFill>
                <a:srgbClr val="66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214422"/>
            <a:ext cx="8043890" cy="4873752"/>
          </a:xfrm>
        </p:spPr>
        <p:txBody>
          <a:bodyPr>
            <a:normAutofit/>
          </a:bodyPr>
          <a:lstStyle/>
          <a:p>
            <a:r>
              <a:rPr lang="en-US" dirty="0" smtClean="0"/>
              <a:t>Internationally accepted maxillary carcinoma classification</a:t>
            </a:r>
            <a:r>
              <a:rPr lang="sr-Cyrl-RS" dirty="0" smtClean="0"/>
              <a:t>.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Primary tumor </a:t>
            </a:r>
            <a:r>
              <a:rPr lang="sr-Cyrl-RS" dirty="0" smtClean="0"/>
              <a:t>(</a:t>
            </a:r>
            <a:r>
              <a:rPr lang="en-US" b="1" dirty="0" smtClean="0">
                <a:solidFill>
                  <a:srgbClr val="C00000"/>
                </a:solidFill>
              </a:rPr>
              <a:t>T</a:t>
            </a:r>
            <a:r>
              <a:rPr lang="sr-Cyrl-RS" dirty="0" smtClean="0"/>
              <a:t>) – </a:t>
            </a:r>
            <a:r>
              <a:rPr lang="en-US" dirty="0" smtClean="0"/>
              <a:t>from</a:t>
            </a:r>
            <a:r>
              <a:rPr lang="sr-Cyrl-RS" dirty="0" smtClean="0"/>
              <a:t> Т</a:t>
            </a:r>
            <a:r>
              <a:rPr lang="en-US" dirty="0" smtClean="0"/>
              <a:t>x (no proof of primary tumor existence</a:t>
            </a:r>
            <a:r>
              <a:rPr lang="sr-Cyrl-RS" dirty="0" smtClean="0"/>
              <a:t>), Т0, Т</a:t>
            </a:r>
            <a:r>
              <a:rPr lang="en-US" dirty="0" smtClean="0"/>
              <a:t>is</a:t>
            </a:r>
            <a:r>
              <a:rPr lang="sr-Cyrl-RS" dirty="0" smtClean="0"/>
              <a:t>, Т1, Т2, Т3 </a:t>
            </a:r>
            <a:r>
              <a:rPr lang="en-US" dirty="0" smtClean="0"/>
              <a:t>and</a:t>
            </a:r>
            <a:r>
              <a:rPr lang="sr-Cyrl-RS" dirty="0" smtClean="0"/>
              <a:t> Т4 (</a:t>
            </a:r>
            <a:r>
              <a:rPr lang="en-US" dirty="0" smtClean="0"/>
              <a:t>infiltration of the orbit</a:t>
            </a:r>
            <a:r>
              <a:rPr lang="sr-Cyrl-RS" dirty="0" smtClean="0"/>
              <a:t>, </a:t>
            </a:r>
            <a:r>
              <a:rPr lang="en-US" dirty="0" smtClean="0"/>
              <a:t>posterior ethmoid</a:t>
            </a:r>
            <a:r>
              <a:rPr lang="sr-Cyrl-RS" dirty="0" smtClean="0"/>
              <a:t>, </a:t>
            </a:r>
            <a:r>
              <a:rPr lang="en-US" dirty="0" smtClean="0"/>
              <a:t>sphenoid</a:t>
            </a:r>
            <a:r>
              <a:rPr lang="sr-Cyrl-RS" dirty="0" smtClean="0"/>
              <a:t>, </a:t>
            </a:r>
            <a:r>
              <a:rPr lang="en-US" dirty="0" smtClean="0"/>
              <a:t>nasopharynx</a:t>
            </a:r>
            <a:r>
              <a:rPr lang="sr-Cyrl-RS" dirty="0" smtClean="0"/>
              <a:t>, </a:t>
            </a:r>
            <a:r>
              <a:rPr lang="en-US" dirty="0" smtClean="0"/>
              <a:t>temporal fossa</a:t>
            </a:r>
            <a:r>
              <a:rPr lang="sr-Cyrl-RS" dirty="0" smtClean="0"/>
              <a:t>, </a:t>
            </a:r>
            <a:r>
              <a:rPr lang="en-US" dirty="0" smtClean="0"/>
              <a:t>skull base</a:t>
            </a:r>
            <a:r>
              <a:rPr lang="sr-Cyrl-RS" dirty="0" smtClean="0"/>
              <a:t>.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Regional lymph nodes </a:t>
            </a:r>
            <a:r>
              <a:rPr lang="sr-Cyrl-RS" dirty="0" smtClean="0"/>
              <a:t>(</a:t>
            </a:r>
            <a:r>
              <a:rPr lang="sr-Latn-RS" b="1" dirty="0" smtClean="0">
                <a:solidFill>
                  <a:srgbClr val="C00000"/>
                </a:solidFill>
              </a:rPr>
              <a:t>N</a:t>
            </a:r>
            <a:r>
              <a:rPr lang="sr-Cyrl-RS" dirty="0" smtClean="0"/>
              <a:t>) – </a:t>
            </a:r>
            <a:r>
              <a:rPr lang="en-US" dirty="0" smtClean="0"/>
              <a:t>from</a:t>
            </a:r>
            <a:r>
              <a:rPr lang="sr-Cyrl-RS" dirty="0" smtClean="0"/>
              <a:t> </a:t>
            </a:r>
            <a:r>
              <a:rPr lang="sr-Latn-RS" dirty="0" smtClean="0"/>
              <a:t>N</a:t>
            </a:r>
            <a:r>
              <a:rPr lang="en-US" dirty="0" smtClean="0"/>
              <a:t>x (cannot be determined</a:t>
            </a:r>
            <a:r>
              <a:rPr lang="sr-Cyrl-RS" dirty="0" smtClean="0"/>
              <a:t>), </a:t>
            </a:r>
            <a:r>
              <a:rPr lang="sr-Latn-RS" dirty="0" smtClean="0"/>
              <a:t>N</a:t>
            </a:r>
            <a:r>
              <a:rPr lang="sr-Cyrl-RS" dirty="0" smtClean="0"/>
              <a:t>0, </a:t>
            </a:r>
            <a:r>
              <a:rPr lang="sr-Latn-RS" dirty="0" smtClean="0"/>
              <a:t>N</a:t>
            </a:r>
            <a:r>
              <a:rPr lang="sr-Cyrl-RS" dirty="0" smtClean="0"/>
              <a:t>1, </a:t>
            </a:r>
            <a:r>
              <a:rPr lang="sr-Latn-RS" dirty="0" smtClean="0"/>
              <a:t>N</a:t>
            </a:r>
            <a:r>
              <a:rPr lang="sr-Cyrl-RS" dirty="0" smtClean="0"/>
              <a:t>2 </a:t>
            </a:r>
            <a:r>
              <a:rPr lang="en-US" dirty="0" smtClean="0"/>
              <a:t>and</a:t>
            </a:r>
            <a:r>
              <a:rPr lang="sr-Cyrl-RS" dirty="0" smtClean="0"/>
              <a:t> </a:t>
            </a:r>
            <a:r>
              <a:rPr lang="sr-Latn-RS" dirty="0" smtClean="0"/>
              <a:t>N</a:t>
            </a:r>
            <a:r>
              <a:rPr lang="sr-Cyrl-RS" dirty="0" smtClean="0"/>
              <a:t>3 (</a:t>
            </a:r>
            <a:r>
              <a:rPr lang="en-US" dirty="0" smtClean="0"/>
              <a:t>affected lymph node size greater than</a:t>
            </a:r>
            <a:r>
              <a:rPr lang="sr-Cyrl-RS" dirty="0" smtClean="0"/>
              <a:t> 6 </a:t>
            </a:r>
            <a:r>
              <a:rPr lang="en-US" dirty="0" smtClean="0"/>
              <a:t>cm</a:t>
            </a:r>
            <a:r>
              <a:rPr lang="sr-Cyrl-RS" dirty="0" smtClean="0"/>
              <a:t>).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Distant metastases </a:t>
            </a:r>
            <a:r>
              <a:rPr lang="sr-Cyrl-RS" dirty="0" smtClean="0"/>
              <a:t>(</a:t>
            </a:r>
            <a:r>
              <a:rPr lang="sr-Cyrl-RS" b="1" dirty="0" smtClean="0">
                <a:solidFill>
                  <a:srgbClr val="C00000"/>
                </a:solidFill>
              </a:rPr>
              <a:t>М</a:t>
            </a:r>
            <a:r>
              <a:rPr lang="sr-Cyrl-RS" dirty="0" smtClean="0"/>
              <a:t>) – </a:t>
            </a:r>
            <a:r>
              <a:rPr lang="en-US" dirty="0" smtClean="0"/>
              <a:t>from</a:t>
            </a:r>
            <a:r>
              <a:rPr lang="sr-Cyrl-RS" dirty="0" smtClean="0"/>
              <a:t> М</a:t>
            </a:r>
            <a:r>
              <a:rPr lang="en-US" dirty="0" smtClean="0"/>
              <a:t>x (no proof</a:t>
            </a:r>
            <a:r>
              <a:rPr lang="sr-Cyrl-RS" dirty="0" smtClean="0"/>
              <a:t>), М0 </a:t>
            </a:r>
            <a:r>
              <a:rPr lang="en-US" dirty="0" smtClean="0"/>
              <a:t>to</a:t>
            </a:r>
            <a:r>
              <a:rPr lang="sr-Cyrl-RS" dirty="0" smtClean="0"/>
              <a:t> М1 (</a:t>
            </a:r>
            <a:r>
              <a:rPr lang="en-US" dirty="0" smtClean="0"/>
              <a:t>evident presence</a:t>
            </a:r>
            <a:r>
              <a:rPr lang="sr-Cyrl-RS" dirty="0" smtClean="0"/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58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582594"/>
          </a:xfrm>
        </p:spPr>
        <p:txBody>
          <a:bodyPr>
            <a:noAutofit/>
          </a:bodyPr>
          <a:lstStyle/>
          <a:p>
            <a:r>
              <a:rPr lang="en-US" b="1" dirty="0" err="1" smtClean="0">
                <a:solidFill>
                  <a:srgbClr val="6600CC"/>
                </a:solidFill>
              </a:rPr>
              <a:t>Sebileau</a:t>
            </a:r>
            <a:r>
              <a:rPr lang="en-US" dirty="0"/>
              <a:t> </a:t>
            </a:r>
            <a:r>
              <a:rPr lang="en-US" b="1" dirty="0" smtClean="0">
                <a:solidFill>
                  <a:srgbClr val="6600CC"/>
                </a:solidFill>
              </a:rPr>
              <a:t>classification</a:t>
            </a:r>
            <a:endParaRPr lang="en-US" dirty="0">
              <a:solidFill>
                <a:srgbClr val="66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28670"/>
            <a:ext cx="8043890" cy="5643602"/>
          </a:xfrm>
        </p:spPr>
        <p:txBody>
          <a:bodyPr>
            <a:normAutofit lnSpcReduction="10000"/>
          </a:bodyPr>
          <a:lstStyle/>
          <a:p>
            <a:endParaRPr lang="sr-Latn-RS" dirty="0" smtClean="0"/>
          </a:p>
          <a:p>
            <a:endParaRPr lang="sr-Latn-RS" dirty="0" smtClean="0"/>
          </a:p>
          <a:p>
            <a:endParaRPr lang="sr-Latn-RS" dirty="0" smtClean="0"/>
          </a:p>
          <a:p>
            <a:endParaRPr lang="sr-Latn-RS" dirty="0" smtClean="0"/>
          </a:p>
          <a:p>
            <a:endParaRPr lang="sr-Latn-RS" dirty="0" smtClean="0"/>
          </a:p>
          <a:p>
            <a:endParaRPr lang="sr-Latn-RS" dirty="0" smtClean="0"/>
          </a:p>
          <a:p>
            <a:endParaRPr lang="ru-RU" sz="2200" dirty="0" smtClean="0"/>
          </a:p>
          <a:p>
            <a:endParaRPr lang="ru-RU" sz="2200" dirty="0" smtClean="0"/>
          </a:p>
          <a:p>
            <a:endParaRPr lang="ru-RU" sz="2200" dirty="0" smtClean="0"/>
          </a:p>
          <a:p>
            <a:pPr>
              <a:buNone/>
            </a:pPr>
            <a:endParaRPr lang="ru-RU" sz="2200" dirty="0" smtClean="0"/>
          </a:p>
          <a:p>
            <a:r>
              <a:rPr lang="en-US" sz="2000" b="1" dirty="0" smtClean="0">
                <a:solidFill>
                  <a:srgbClr val="0070C0"/>
                </a:solidFill>
              </a:rPr>
              <a:t>Infrastructure</a:t>
            </a:r>
            <a:r>
              <a:rPr lang="ru-RU" sz="2000" dirty="0" smtClean="0"/>
              <a:t> – </a:t>
            </a:r>
            <a:r>
              <a:rPr lang="en-US" sz="2000" dirty="0" smtClean="0"/>
              <a:t>sinus floor</a:t>
            </a:r>
            <a:r>
              <a:rPr lang="ru-RU" sz="2000" dirty="0" smtClean="0"/>
              <a:t>, </a:t>
            </a:r>
            <a:r>
              <a:rPr lang="en-US" sz="2000" dirty="0" smtClean="0"/>
              <a:t>alveolar process and hard palate</a:t>
            </a:r>
            <a:r>
              <a:rPr lang="ru-RU" sz="2000" dirty="0" smtClean="0"/>
              <a:t> </a:t>
            </a:r>
            <a:endParaRPr lang="sr-Latn-RS" sz="2000" dirty="0" smtClean="0"/>
          </a:p>
          <a:p>
            <a:r>
              <a:rPr lang="en-US" sz="2000" b="1" dirty="0" err="1" smtClean="0">
                <a:solidFill>
                  <a:srgbClr val="0070C0"/>
                </a:solidFill>
              </a:rPr>
              <a:t>Mesostructure</a:t>
            </a:r>
            <a:r>
              <a:rPr lang="ru-RU" sz="2000" dirty="0" smtClean="0"/>
              <a:t> – </a:t>
            </a:r>
            <a:r>
              <a:rPr lang="en-US" sz="2000" dirty="0" smtClean="0"/>
              <a:t>middle part of the sinus and nos</a:t>
            </a:r>
            <a:r>
              <a:rPr lang="en-US" sz="2000" dirty="0"/>
              <a:t>e</a:t>
            </a:r>
            <a:endParaRPr lang="sr-Latn-RS" sz="2000" dirty="0" smtClean="0"/>
          </a:p>
          <a:p>
            <a:r>
              <a:rPr lang="en-US" sz="2000" b="1" dirty="0" err="1" smtClean="0">
                <a:solidFill>
                  <a:srgbClr val="0070C0"/>
                </a:solidFill>
              </a:rPr>
              <a:t>Suprastructure</a:t>
            </a:r>
            <a:r>
              <a:rPr lang="ru-RU" sz="2000" dirty="0" smtClean="0"/>
              <a:t> – </a:t>
            </a:r>
            <a:r>
              <a:rPr lang="en-US" sz="2000" dirty="0" smtClean="0"/>
              <a:t>orbit</a:t>
            </a:r>
            <a:r>
              <a:rPr lang="ru-RU" sz="2000" dirty="0" smtClean="0"/>
              <a:t>, </a:t>
            </a:r>
            <a:r>
              <a:rPr lang="en-US" sz="2000" dirty="0" smtClean="0"/>
              <a:t>upper </a:t>
            </a:r>
            <a:r>
              <a:rPr lang="en-US" sz="2000" dirty="0"/>
              <a:t>part of the sinus </a:t>
            </a:r>
            <a:r>
              <a:rPr lang="en-US" sz="2000" dirty="0" smtClean="0"/>
              <a:t>and olfactory region of the nose</a:t>
            </a:r>
            <a:endParaRPr lang="en-US" sz="20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142984"/>
            <a:ext cx="3983037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7588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642918"/>
            <a:ext cx="8072494" cy="5429288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6600CC"/>
                </a:solidFill>
              </a:rPr>
              <a:t>Clinical presentation</a:t>
            </a:r>
            <a:r>
              <a:rPr lang="sr-Cyrl-RS" dirty="0" smtClean="0"/>
              <a:t> – </a:t>
            </a:r>
            <a:r>
              <a:rPr lang="en-US" dirty="0" smtClean="0"/>
              <a:t>in primary location in maxillary sinus identical to chronic </a:t>
            </a:r>
            <a:r>
              <a:rPr lang="en-US" dirty="0" err="1" smtClean="0"/>
              <a:t>rhinosinusitis</a:t>
            </a:r>
            <a:r>
              <a:rPr lang="sr-Cyrl-RS" dirty="0" smtClean="0"/>
              <a:t> (</a:t>
            </a:r>
            <a:r>
              <a:rPr lang="en-US" dirty="0" smtClean="0"/>
              <a:t>unilateral purulent or purulent-hemorrhagic secretion</a:t>
            </a:r>
            <a:r>
              <a:rPr lang="sr-Cyrl-RS" dirty="0" smtClean="0"/>
              <a:t>, </a:t>
            </a:r>
            <a:r>
              <a:rPr lang="en-US" dirty="0" smtClean="0"/>
              <a:t>unilateral nasal obstruction</a:t>
            </a:r>
            <a:r>
              <a:rPr lang="sr-Cyrl-RS" dirty="0" smtClean="0"/>
              <a:t>, </a:t>
            </a:r>
            <a:r>
              <a:rPr lang="en-US" dirty="0" smtClean="0"/>
              <a:t>pain in affected half of the head</a:t>
            </a:r>
            <a:r>
              <a:rPr lang="sr-Cyrl-RS" dirty="0" smtClean="0"/>
              <a:t>).</a:t>
            </a:r>
            <a:endParaRPr lang="sr-Latn-RS" dirty="0" smtClean="0"/>
          </a:p>
          <a:p>
            <a:pPr lvl="1"/>
            <a:r>
              <a:rPr lang="en-US" sz="2400" b="1" dirty="0" smtClean="0">
                <a:solidFill>
                  <a:srgbClr val="C00000"/>
                </a:solidFill>
              </a:rPr>
              <a:t>infrastructural tumors</a:t>
            </a:r>
            <a:r>
              <a:rPr lang="sr-Cyrl-RS" sz="2400" b="1" dirty="0" smtClean="0">
                <a:solidFill>
                  <a:srgbClr val="C00000"/>
                </a:solidFill>
              </a:rPr>
              <a:t> </a:t>
            </a:r>
            <a:r>
              <a:rPr lang="sr-Cyrl-RS" sz="2400" dirty="0" smtClean="0"/>
              <a:t>– </a:t>
            </a:r>
            <a:r>
              <a:rPr lang="en-US" sz="2400" dirty="0" smtClean="0"/>
              <a:t>expand towards oral cavity, nose, alveolar process and hard palate</a:t>
            </a:r>
            <a:r>
              <a:rPr lang="sr-Cyrl-RS" sz="2400" dirty="0" smtClean="0"/>
              <a:t> (</a:t>
            </a:r>
            <a:r>
              <a:rPr lang="en-US" sz="2400" dirty="0" smtClean="0"/>
              <a:t>teeth looseness and falling out, trigeminal neuralgia</a:t>
            </a:r>
            <a:r>
              <a:rPr lang="sr-Cyrl-RS" sz="2400" dirty="0" smtClean="0"/>
              <a:t>).</a:t>
            </a:r>
            <a:endParaRPr lang="sr-Latn-RS" sz="2400" dirty="0" smtClean="0"/>
          </a:p>
          <a:p>
            <a:pPr lvl="1"/>
            <a:r>
              <a:rPr lang="en-US" sz="2400" b="1" dirty="0" err="1" smtClean="0">
                <a:solidFill>
                  <a:srgbClr val="C00000"/>
                </a:solidFill>
              </a:rPr>
              <a:t>mesostructural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tumors </a:t>
            </a:r>
            <a:r>
              <a:rPr lang="sr-Cyrl-RS" sz="2400" dirty="0" smtClean="0"/>
              <a:t>– </a:t>
            </a:r>
            <a:r>
              <a:rPr lang="en-US" sz="2400" dirty="0" smtClean="0"/>
              <a:t>expand towards nasal cavity, nasopharynx</a:t>
            </a:r>
            <a:r>
              <a:rPr lang="sr-Cyrl-RS" sz="2400" dirty="0" smtClean="0"/>
              <a:t>, </a:t>
            </a:r>
            <a:r>
              <a:rPr lang="en-US" sz="2400" dirty="0" smtClean="0"/>
              <a:t>pterygopalatine fossa and cheeks </a:t>
            </a:r>
            <a:r>
              <a:rPr lang="sr-Cyrl-RS" sz="2400" dirty="0" smtClean="0"/>
              <a:t>(</a:t>
            </a:r>
            <a:r>
              <a:rPr lang="en-US" sz="2400" dirty="0" smtClean="0"/>
              <a:t>asymptomatic for long time</a:t>
            </a:r>
            <a:r>
              <a:rPr lang="sr-Cyrl-RS" sz="2400" dirty="0" smtClean="0"/>
              <a:t>, </a:t>
            </a:r>
            <a:r>
              <a:rPr lang="en-US" sz="2400" dirty="0" smtClean="0"/>
              <a:t>nasal obstruction</a:t>
            </a:r>
            <a:r>
              <a:rPr lang="sr-Cyrl-RS" sz="2400" dirty="0" smtClean="0"/>
              <a:t>, </a:t>
            </a:r>
            <a:r>
              <a:rPr lang="en-US" sz="2400" dirty="0" smtClean="0"/>
              <a:t>nosebleeds</a:t>
            </a:r>
            <a:r>
              <a:rPr lang="sr-Cyrl-RS" sz="2400" dirty="0" smtClean="0"/>
              <a:t>, </a:t>
            </a:r>
            <a:r>
              <a:rPr lang="en-US" sz="2400" dirty="0" err="1" smtClean="0"/>
              <a:t>hyponasal</a:t>
            </a:r>
            <a:r>
              <a:rPr lang="en-US" sz="2400" dirty="0" smtClean="0"/>
              <a:t> speech</a:t>
            </a:r>
            <a:r>
              <a:rPr lang="sr-Cyrl-RS" sz="2400" dirty="0" smtClean="0"/>
              <a:t>, </a:t>
            </a:r>
            <a:r>
              <a:rPr lang="en-US" sz="2400" dirty="0" smtClean="0"/>
              <a:t>otitis</a:t>
            </a:r>
            <a:r>
              <a:rPr lang="sr-Cyrl-RS" sz="2400" dirty="0" smtClean="0"/>
              <a:t>, </a:t>
            </a:r>
            <a:r>
              <a:rPr lang="en-US" sz="2400" dirty="0" smtClean="0"/>
              <a:t>swelling of the face</a:t>
            </a:r>
            <a:r>
              <a:rPr lang="sr-Cyrl-RS" sz="2400" dirty="0" smtClean="0"/>
              <a:t>, </a:t>
            </a:r>
            <a:r>
              <a:rPr lang="en-US" sz="2400" dirty="0" err="1" smtClean="0"/>
              <a:t>trismus</a:t>
            </a:r>
            <a:r>
              <a:rPr lang="sr-Cyrl-RS" sz="2400" dirty="0" smtClean="0"/>
              <a:t>).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8657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500042"/>
            <a:ext cx="8143932" cy="5715040"/>
          </a:xfrm>
        </p:spPr>
        <p:txBody>
          <a:bodyPr>
            <a:normAutofit lnSpcReduction="10000"/>
          </a:bodyPr>
          <a:lstStyle/>
          <a:p>
            <a:pPr lvl="1"/>
            <a:r>
              <a:rPr lang="en-US" sz="2400" b="1" dirty="0" smtClean="0">
                <a:solidFill>
                  <a:srgbClr val="C00000"/>
                </a:solidFill>
              </a:rPr>
              <a:t>infrastructural </a:t>
            </a:r>
            <a:r>
              <a:rPr lang="en-US" sz="2400" b="1" dirty="0">
                <a:solidFill>
                  <a:srgbClr val="C00000"/>
                </a:solidFill>
              </a:rPr>
              <a:t>tumors </a:t>
            </a:r>
            <a:r>
              <a:rPr lang="sr-Cyrl-RS" sz="2400" dirty="0" smtClean="0"/>
              <a:t>– </a:t>
            </a:r>
            <a:r>
              <a:rPr lang="en-US" sz="2400" dirty="0" smtClean="0"/>
              <a:t>expand towards ethmoid</a:t>
            </a:r>
            <a:r>
              <a:rPr lang="sr-Cyrl-RS" sz="2400" dirty="0" smtClean="0"/>
              <a:t>, </a:t>
            </a:r>
            <a:r>
              <a:rPr lang="en-US" sz="2400" dirty="0" smtClean="0"/>
              <a:t>frontal and</a:t>
            </a:r>
            <a:r>
              <a:rPr lang="sr-Cyrl-RS" sz="2400" dirty="0" smtClean="0"/>
              <a:t> </a:t>
            </a:r>
            <a:r>
              <a:rPr lang="en-US" sz="2400" dirty="0" smtClean="0"/>
              <a:t>sphenoid</a:t>
            </a:r>
            <a:r>
              <a:rPr lang="sr-Cyrl-RS" sz="2400" dirty="0" smtClean="0"/>
              <a:t> </a:t>
            </a:r>
            <a:r>
              <a:rPr lang="en-US" sz="2400" dirty="0" smtClean="0"/>
              <a:t>sinuses</a:t>
            </a:r>
            <a:r>
              <a:rPr lang="sr-Cyrl-RS" sz="2400" dirty="0" smtClean="0"/>
              <a:t>, </a:t>
            </a:r>
            <a:r>
              <a:rPr lang="en-US" sz="2400" dirty="0" smtClean="0"/>
              <a:t>orbit</a:t>
            </a:r>
            <a:r>
              <a:rPr lang="sr-Cyrl-RS" sz="2400" dirty="0" smtClean="0"/>
              <a:t> </a:t>
            </a:r>
            <a:r>
              <a:rPr lang="en-US" sz="2400" dirty="0" smtClean="0"/>
              <a:t>and </a:t>
            </a:r>
            <a:r>
              <a:rPr lang="en-US" sz="2400" dirty="0" err="1" smtClean="0"/>
              <a:t>endocranium</a:t>
            </a:r>
            <a:r>
              <a:rPr lang="sr-Cyrl-RS" sz="2400" dirty="0" smtClean="0"/>
              <a:t> (</a:t>
            </a:r>
            <a:r>
              <a:rPr lang="en-US" sz="2400" dirty="0" smtClean="0"/>
              <a:t>exophthalmos</a:t>
            </a:r>
            <a:r>
              <a:rPr lang="sr-Cyrl-RS" sz="2400" dirty="0" smtClean="0"/>
              <a:t>, </a:t>
            </a:r>
            <a:r>
              <a:rPr lang="en-US" sz="2400" dirty="0" err="1" smtClean="0"/>
              <a:t>ophthalmoplegia</a:t>
            </a:r>
            <a:r>
              <a:rPr lang="sr-Cyrl-RS" sz="2400" dirty="0" smtClean="0"/>
              <a:t>, </a:t>
            </a:r>
            <a:r>
              <a:rPr lang="en-US" sz="2400" dirty="0" smtClean="0"/>
              <a:t>complete vision loss</a:t>
            </a:r>
            <a:r>
              <a:rPr lang="sr-Cyrl-RS" sz="2400" dirty="0" smtClean="0"/>
              <a:t>, </a:t>
            </a:r>
            <a:r>
              <a:rPr lang="en-US" sz="2400" dirty="0" smtClean="0"/>
              <a:t>severe headache</a:t>
            </a:r>
            <a:r>
              <a:rPr lang="sr-Latn-RS" sz="2400" dirty="0" smtClean="0"/>
              <a:t>, </a:t>
            </a:r>
            <a:r>
              <a:rPr lang="en-US" sz="2400" dirty="0" smtClean="0"/>
              <a:t>increased intracranial pressure</a:t>
            </a:r>
            <a:r>
              <a:rPr lang="sr-Cyrl-RS" sz="2400" dirty="0" smtClean="0"/>
              <a:t>).</a:t>
            </a:r>
            <a:endParaRPr lang="sr-Latn-RS" sz="2400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Diagnosis</a:t>
            </a:r>
            <a:r>
              <a:rPr lang="sr-Cyrl-RS" dirty="0" smtClean="0"/>
              <a:t> – </a:t>
            </a:r>
            <a:r>
              <a:rPr lang="en-US" dirty="0" smtClean="0"/>
              <a:t>anamnesis</a:t>
            </a:r>
            <a:r>
              <a:rPr lang="sr-Cyrl-RS" dirty="0" smtClean="0"/>
              <a:t>, </a:t>
            </a:r>
            <a:r>
              <a:rPr lang="en-US" dirty="0" smtClean="0"/>
              <a:t>ENT examination</a:t>
            </a:r>
            <a:r>
              <a:rPr lang="sr-Cyrl-RS" dirty="0" smtClean="0"/>
              <a:t>, </a:t>
            </a:r>
            <a:r>
              <a:rPr lang="en-US" dirty="0" err="1" smtClean="0"/>
              <a:t>craniography</a:t>
            </a:r>
            <a:r>
              <a:rPr lang="sr-Cyrl-RS" dirty="0" smtClean="0"/>
              <a:t>, </a:t>
            </a:r>
            <a:r>
              <a:rPr lang="en-US" dirty="0" smtClean="0"/>
              <a:t>tomography</a:t>
            </a:r>
            <a:r>
              <a:rPr lang="sr-Cyrl-RS" dirty="0" smtClean="0"/>
              <a:t>, </a:t>
            </a:r>
            <a:r>
              <a:rPr lang="en-US" dirty="0" smtClean="0">
                <a:solidFill>
                  <a:srgbClr val="C00000"/>
                </a:solidFill>
              </a:rPr>
              <a:t>CT</a:t>
            </a:r>
            <a:r>
              <a:rPr lang="sr-Cyrl-RS" dirty="0" smtClean="0"/>
              <a:t>, </a:t>
            </a:r>
            <a:r>
              <a:rPr lang="en-US" dirty="0" smtClean="0"/>
              <a:t>MRI</a:t>
            </a:r>
            <a:r>
              <a:rPr lang="sr-Cyrl-RS" dirty="0" smtClean="0"/>
              <a:t>, </a:t>
            </a:r>
            <a:r>
              <a:rPr lang="en-US" dirty="0" smtClean="0">
                <a:solidFill>
                  <a:srgbClr val="C00000"/>
                </a:solidFill>
              </a:rPr>
              <a:t>biopsy</a:t>
            </a:r>
            <a:r>
              <a:rPr lang="sr-Cyrl-RS" dirty="0" smtClean="0"/>
              <a:t> </a:t>
            </a:r>
            <a:r>
              <a:rPr lang="en-US" dirty="0" smtClean="0"/>
              <a:t>and</a:t>
            </a:r>
            <a:r>
              <a:rPr lang="sr-Cyrl-RS" dirty="0" smtClean="0"/>
              <a:t> </a:t>
            </a:r>
            <a:r>
              <a:rPr lang="en-US" dirty="0" smtClean="0">
                <a:solidFill>
                  <a:srgbClr val="C00000"/>
                </a:solidFill>
              </a:rPr>
              <a:t>pathology report</a:t>
            </a:r>
            <a:r>
              <a:rPr lang="sr-Cyrl-RS" dirty="0" smtClean="0"/>
              <a:t>.</a:t>
            </a:r>
            <a:endParaRPr lang="sr-Latn-RS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Treatment</a:t>
            </a:r>
            <a:r>
              <a:rPr lang="sr-Cyrl-RS" dirty="0" smtClean="0"/>
              <a:t>: </a:t>
            </a:r>
          </a:p>
          <a:p>
            <a:pPr lvl="1"/>
            <a:r>
              <a:rPr lang="en-US" sz="2200" b="1" dirty="0" smtClean="0">
                <a:solidFill>
                  <a:srgbClr val="C00000"/>
                </a:solidFill>
              </a:rPr>
              <a:t>surgical</a:t>
            </a:r>
            <a:r>
              <a:rPr lang="sr-Cyrl-RS" sz="2200" dirty="0" smtClean="0"/>
              <a:t> (</a:t>
            </a:r>
            <a:r>
              <a:rPr lang="en-US" sz="2200" dirty="0" smtClean="0">
                <a:solidFill>
                  <a:srgbClr val="3333FF"/>
                </a:solidFill>
              </a:rPr>
              <a:t>epithelial</a:t>
            </a:r>
            <a:r>
              <a:rPr lang="sr-Cyrl-RS" sz="2200" dirty="0" smtClean="0"/>
              <a:t> </a:t>
            </a:r>
            <a:r>
              <a:rPr lang="en-US" sz="2200" dirty="0" smtClean="0"/>
              <a:t>malignancies</a:t>
            </a:r>
            <a:r>
              <a:rPr lang="sr-Cyrl-RS" sz="2200" dirty="0" smtClean="0"/>
              <a:t>) – </a:t>
            </a:r>
            <a:r>
              <a:rPr lang="en-US" sz="2200" dirty="0" smtClean="0"/>
              <a:t>total or partial </a:t>
            </a:r>
            <a:r>
              <a:rPr lang="en-US" sz="2200" dirty="0" err="1" smtClean="0"/>
              <a:t>maxillectomy</a:t>
            </a:r>
            <a:r>
              <a:rPr lang="sr-Cyrl-RS" sz="2200" dirty="0" smtClean="0"/>
              <a:t>, </a:t>
            </a:r>
            <a:r>
              <a:rPr lang="en-US" sz="2200" dirty="0" err="1" smtClean="0"/>
              <a:t>ethmoidectomy</a:t>
            </a:r>
            <a:r>
              <a:rPr lang="sr-Cyrl-RS" sz="2200" dirty="0" smtClean="0"/>
              <a:t>, </a:t>
            </a:r>
            <a:r>
              <a:rPr lang="en-US" sz="2200" dirty="0" smtClean="0"/>
              <a:t>orbit </a:t>
            </a:r>
            <a:r>
              <a:rPr lang="en-US" sz="2200" dirty="0" err="1" smtClean="0"/>
              <a:t>exenteration</a:t>
            </a:r>
            <a:r>
              <a:rPr lang="sr-Cyrl-RS" sz="2200" dirty="0" smtClean="0"/>
              <a:t>, </a:t>
            </a:r>
            <a:r>
              <a:rPr lang="en-US" sz="2200" dirty="0" smtClean="0"/>
              <a:t>frontal sinus surgery </a:t>
            </a:r>
            <a:r>
              <a:rPr lang="sr-Cyrl-RS" sz="2200" dirty="0" smtClean="0"/>
              <a:t>(</a:t>
            </a:r>
            <a:r>
              <a:rPr lang="en-US" sz="2200" dirty="0" smtClean="0"/>
              <a:t>Riedel</a:t>
            </a:r>
            <a:r>
              <a:rPr lang="sr-Cyrl-RS" sz="2200" dirty="0" smtClean="0"/>
              <a:t>), </a:t>
            </a:r>
            <a:r>
              <a:rPr lang="en-US" sz="2200" dirty="0" smtClean="0"/>
              <a:t>hard palate and alveolar process resection</a:t>
            </a:r>
            <a:r>
              <a:rPr lang="sr-Cyrl-RS" sz="2200" dirty="0" smtClean="0"/>
              <a:t>; </a:t>
            </a:r>
          </a:p>
          <a:p>
            <a:pPr lvl="1"/>
            <a:r>
              <a:rPr lang="en-US" sz="2200" b="1" dirty="0" smtClean="0">
                <a:solidFill>
                  <a:srgbClr val="C00000"/>
                </a:solidFill>
              </a:rPr>
              <a:t>radio</a:t>
            </a:r>
            <a:r>
              <a:rPr lang="sr-Cyrl-RS" sz="2200" dirty="0" smtClean="0"/>
              <a:t> - </a:t>
            </a:r>
            <a:r>
              <a:rPr lang="en-US" sz="2200" dirty="0" smtClean="0">
                <a:solidFill>
                  <a:srgbClr val="3333FF"/>
                </a:solidFill>
              </a:rPr>
              <a:t>inoperable</a:t>
            </a:r>
            <a:r>
              <a:rPr lang="sr-Cyrl-RS" sz="2200" dirty="0" smtClean="0"/>
              <a:t> </a:t>
            </a:r>
            <a:r>
              <a:rPr lang="en-US" sz="2200" dirty="0" smtClean="0"/>
              <a:t>and as </a:t>
            </a:r>
            <a:r>
              <a:rPr lang="en-US" sz="2200" dirty="0" smtClean="0">
                <a:solidFill>
                  <a:srgbClr val="3333FF"/>
                </a:solidFill>
              </a:rPr>
              <a:t>adjuvant therapy</a:t>
            </a:r>
            <a:r>
              <a:rPr lang="sr-Cyrl-RS" sz="2200" dirty="0" smtClean="0"/>
              <a:t>.</a:t>
            </a:r>
          </a:p>
          <a:p>
            <a:pPr lvl="1"/>
            <a:r>
              <a:rPr lang="en-US" sz="2200" b="1" dirty="0" smtClean="0">
                <a:solidFill>
                  <a:srgbClr val="C00000"/>
                </a:solidFill>
              </a:rPr>
              <a:t>radio and chemotherapy</a:t>
            </a:r>
            <a:r>
              <a:rPr lang="sr-Cyrl-RS" sz="2200" b="1" dirty="0" smtClean="0">
                <a:solidFill>
                  <a:srgbClr val="C00000"/>
                </a:solidFill>
              </a:rPr>
              <a:t> </a:t>
            </a:r>
            <a:r>
              <a:rPr lang="sr-Cyrl-RS" sz="2200" dirty="0" smtClean="0"/>
              <a:t>- </a:t>
            </a:r>
            <a:r>
              <a:rPr lang="en-US" sz="2200" dirty="0" smtClean="0"/>
              <a:t>in</a:t>
            </a:r>
            <a:r>
              <a:rPr lang="sr-Cyrl-RS" sz="2200" dirty="0" smtClean="0"/>
              <a:t> </a:t>
            </a:r>
            <a:r>
              <a:rPr lang="en-US" sz="2200" dirty="0" smtClean="0">
                <a:solidFill>
                  <a:srgbClr val="3333FF"/>
                </a:solidFill>
              </a:rPr>
              <a:t>sarcomas</a:t>
            </a:r>
            <a:r>
              <a:rPr lang="sr-Cyrl-RS" sz="2200" dirty="0" smtClean="0"/>
              <a:t> </a:t>
            </a:r>
          </a:p>
          <a:p>
            <a:pPr lvl="1"/>
            <a:r>
              <a:rPr lang="en-US" sz="2200" b="1" dirty="0" smtClean="0">
                <a:solidFill>
                  <a:srgbClr val="C00000"/>
                </a:solidFill>
              </a:rPr>
              <a:t>neck dissection </a:t>
            </a:r>
            <a:r>
              <a:rPr lang="sr-Cyrl-RS" sz="2200" dirty="0" smtClean="0"/>
              <a:t>– </a:t>
            </a:r>
            <a:r>
              <a:rPr lang="en-US" sz="2200" dirty="0" smtClean="0"/>
              <a:t>in</a:t>
            </a:r>
            <a:r>
              <a:rPr lang="sr-Cyrl-RS" sz="2200" dirty="0" smtClean="0"/>
              <a:t> </a:t>
            </a:r>
            <a:r>
              <a:rPr lang="en-US" sz="2200" dirty="0" smtClean="0">
                <a:solidFill>
                  <a:srgbClr val="3333FF"/>
                </a:solidFill>
              </a:rPr>
              <a:t>regional metastases</a:t>
            </a:r>
            <a:endParaRPr lang="en-US" sz="2200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5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42910" y="1500174"/>
          <a:ext cx="3703640" cy="3715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458" name="Photo Editor Photo" r:id="rId3" imgW="2857899" imgH="2866667" progId="">
                  <p:embed/>
                </p:oleObj>
              </mc:Choice>
              <mc:Fallback>
                <p:oleObj name="Photo Editor Photo" r:id="rId3" imgW="2857899" imgH="286666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1500174"/>
                        <a:ext cx="3703640" cy="3715986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0066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051" name="Object 4"/>
          <p:cNvGraphicFramePr>
            <a:graphicFrameLocks noChangeAspect="1"/>
          </p:cNvGraphicFramePr>
          <p:nvPr/>
        </p:nvGraphicFramePr>
        <p:xfrm>
          <a:off x="4643438" y="1500174"/>
          <a:ext cx="3733800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459" name="Photo Editor Photo" r:id="rId5" imgW="2381582" imgH="2381582" progId="">
                  <p:embed/>
                </p:oleObj>
              </mc:Choice>
              <mc:Fallback>
                <p:oleObj name="Photo Editor Photo" r:id="rId5" imgW="2381582" imgH="238158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1500174"/>
                        <a:ext cx="3733800" cy="3733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169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42910" y="1571612"/>
          <a:ext cx="3595696" cy="3595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482" name="Photo Editor Photo" r:id="rId3" imgW="2381582" imgH="2381582" progId="">
                  <p:embed/>
                </p:oleObj>
              </mc:Choice>
              <mc:Fallback>
                <p:oleObj name="Photo Editor Photo" r:id="rId3" imgW="2381582" imgH="238158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1571612"/>
                        <a:ext cx="3595696" cy="35956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1075" name="Object 4"/>
          <p:cNvGraphicFramePr>
            <a:graphicFrameLocks noChangeAspect="1"/>
          </p:cNvGraphicFramePr>
          <p:nvPr/>
        </p:nvGraphicFramePr>
        <p:xfrm>
          <a:off x="4786314" y="1571612"/>
          <a:ext cx="3581400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483" name="Photo Editor Photo" r:id="rId5" imgW="2381582" imgH="2381582" progId="">
                  <p:embed/>
                </p:oleObj>
              </mc:Choice>
              <mc:Fallback>
                <p:oleObj name="Photo Editor Photo" r:id="rId5" imgW="2381582" imgH="238158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6314" y="1571612"/>
                        <a:ext cx="3581400" cy="358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757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571472" y="1428736"/>
          <a:ext cx="3749824" cy="364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06" name="Photo Editor Photo" r:id="rId3" imgW="4695238" imgH="4563112" progId="">
                  <p:embed/>
                </p:oleObj>
              </mc:Choice>
              <mc:Fallback>
                <p:oleObj name="Photo Editor Photo" r:id="rId3" imgW="4695238" imgH="456311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1428736"/>
                        <a:ext cx="3749824" cy="3643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2099" name="Object 4"/>
          <p:cNvGraphicFramePr>
            <a:graphicFrameLocks noChangeAspect="1"/>
          </p:cNvGraphicFramePr>
          <p:nvPr/>
        </p:nvGraphicFramePr>
        <p:xfrm>
          <a:off x="4643438" y="1428736"/>
          <a:ext cx="3738532" cy="364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07" name="Photo Editor Photo" r:id="rId5" imgW="4382112" imgH="4266667" progId="">
                  <p:embed/>
                </p:oleObj>
              </mc:Choice>
              <mc:Fallback>
                <p:oleObj name="Photo Editor Photo" r:id="rId5" imgW="4382112" imgH="426666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1428736"/>
                        <a:ext cx="3738532" cy="3643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951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Katzenmeyer\CT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r="3774"/>
          <a:stretch>
            <a:fillRect/>
          </a:stretch>
        </p:blipFill>
        <p:spPr>
          <a:xfrm>
            <a:off x="1785918" y="1142984"/>
            <a:ext cx="3643338" cy="4143405"/>
          </a:xfrm>
          <a:noFill/>
          <a:ln w="12700">
            <a:solidFill>
              <a:schemeClr val="accent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5786446" y="4286256"/>
            <a:ext cx="2571768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C000"/>
                </a:solidFill>
              </a:rPr>
              <a:t>Right maxilla carcinoma</a:t>
            </a:r>
            <a:r>
              <a:rPr lang="sr-Cyrl-RS" sz="2000" b="1" dirty="0" smtClean="0">
                <a:solidFill>
                  <a:srgbClr val="FFC000"/>
                </a:solidFill>
              </a:rPr>
              <a:t>  - Т</a:t>
            </a:r>
            <a:r>
              <a:rPr lang="sr-Cyrl-RS" dirty="0" smtClean="0">
                <a:solidFill>
                  <a:srgbClr val="FFC000"/>
                </a:solidFill>
              </a:rPr>
              <a:t>4  </a:t>
            </a:r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55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7467600" cy="72547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nasal septal hematoma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71472" y="1785926"/>
            <a:ext cx="7643866" cy="3929090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33CC"/>
                </a:solidFill>
              </a:rPr>
              <a:t>Definition - </a:t>
            </a:r>
            <a:r>
              <a:rPr lang="en-US" dirty="0"/>
              <a:t>effusion of blood between the perichondrium and the cartilage of the nasal septum.</a:t>
            </a:r>
          </a:p>
          <a:p>
            <a:r>
              <a:rPr lang="en-US" b="1" dirty="0">
                <a:solidFill>
                  <a:srgbClr val="FF33CC"/>
                </a:solidFill>
              </a:rPr>
              <a:t>Etiology - </a:t>
            </a:r>
            <a:r>
              <a:rPr lang="en-US" dirty="0"/>
              <a:t>during nose injuries, immediately after nasal septum surgery, spontaneously in some hematological diseases</a:t>
            </a:r>
            <a:r>
              <a:rPr lang="en-US" b="1" dirty="0">
                <a:solidFill>
                  <a:srgbClr val="FF33CC"/>
                </a:solidFill>
              </a:rPr>
              <a:t>.</a:t>
            </a:r>
          </a:p>
          <a:p>
            <a:pPr lvl="1"/>
            <a:r>
              <a:rPr lang="en-US" dirty="0"/>
              <a:t>They are more common in children (injuries), they are usually bilateral in the area of ​​the anterior cartilaginous part of the septum.</a:t>
            </a:r>
          </a:p>
          <a:p>
            <a:r>
              <a:rPr lang="en-US" b="1" dirty="0">
                <a:solidFill>
                  <a:srgbClr val="FF33CC"/>
                </a:solidFill>
              </a:rPr>
              <a:t>Symptomatology - </a:t>
            </a:r>
            <a:r>
              <a:rPr lang="en-US" dirty="0"/>
              <a:t>difficulty breathing through the nose and a slight headache.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384048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ure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3241" r="2778" b="1786"/>
          <a:stretch>
            <a:fillRect/>
          </a:stretch>
        </p:blipFill>
        <p:spPr>
          <a:xfrm>
            <a:off x="1142976" y="1500174"/>
            <a:ext cx="4143404" cy="3929090"/>
          </a:xfrm>
          <a:ln>
            <a:solidFill>
              <a:schemeClr val="accent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5643570" y="4572008"/>
            <a:ext cx="228601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C000"/>
                </a:solidFill>
              </a:rPr>
              <a:t>Left maxilla sarcoma</a:t>
            </a:r>
            <a:endParaRPr lang="en-US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92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2910" y="1285860"/>
            <a:ext cx="7043758" cy="390050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33CC"/>
                </a:solidFill>
              </a:rPr>
              <a:t>Diagnosis - </a:t>
            </a:r>
            <a:r>
              <a:rPr lang="en-US" dirty="0"/>
              <a:t>history, clinical examination.</a:t>
            </a:r>
          </a:p>
          <a:p>
            <a:r>
              <a:rPr lang="en-US" b="1" dirty="0">
                <a:solidFill>
                  <a:srgbClr val="FF33CC"/>
                </a:solidFill>
              </a:rPr>
              <a:t>Therapy - </a:t>
            </a:r>
            <a:r>
              <a:rPr lang="en-US" dirty="0"/>
              <a:t>surgical (incision, tamponade) and conservative (antibiotics, analgesics).</a:t>
            </a:r>
          </a:p>
          <a:p>
            <a:r>
              <a:rPr lang="en-US" b="1" dirty="0">
                <a:solidFill>
                  <a:srgbClr val="FF33CC"/>
                </a:solidFill>
              </a:rPr>
              <a:t>Complications – </a:t>
            </a:r>
            <a:r>
              <a:rPr lang="en-US" dirty="0" smtClean="0"/>
              <a:t>septal </a:t>
            </a:r>
            <a:r>
              <a:rPr lang="en-US" dirty="0"/>
              <a:t>abscess due to hematoma infection; </a:t>
            </a:r>
            <a:r>
              <a:rPr lang="en-US" dirty="0" err="1"/>
              <a:t>perichondritis</a:t>
            </a:r>
            <a:r>
              <a:rPr lang="en-US" dirty="0"/>
              <a:t>; </a:t>
            </a:r>
            <a:r>
              <a:rPr lang="en-US" dirty="0" err="1" smtClean="0"/>
              <a:t>liquefactive</a:t>
            </a:r>
            <a:r>
              <a:rPr lang="en-US" dirty="0" smtClean="0"/>
              <a:t> </a:t>
            </a:r>
            <a:r>
              <a:rPr lang="en-US" dirty="0"/>
              <a:t>necrosis of the </a:t>
            </a:r>
            <a:r>
              <a:rPr lang="en-US" dirty="0" err="1"/>
              <a:t>quadriangular</a:t>
            </a:r>
            <a:r>
              <a:rPr lang="en-US" dirty="0"/>
              <a:t> cartilage; </a:t>
            </a:r>
            <a:r>
              <a:rPr lang="en-US" dirty="0" smtClean="0"/>
              <a:t>rhino lordosis</a:t>
            </a:r>
            <a:r>
              <a:rPr lang="en-US" dirty="0"/>
              <a:t>; </a:t>
            </a:r>
            <a:r>
              <a:rPr lang="en-US" dirty="0" err="1"/>
              <a:t>endocranial</a:t>
            </a:r>
            <a:r>
              <a:rPr lang="en-US" dirty="0"/>
              <a:t> complications (most often cavernous sinus thrombosis).</a:t>
            </a:r>
          </a:p>
        </p:txBody>
      </p:sp>
    </p:spTree>
    <p:extLst>
      <p:ext uri="{BB962C8B-B14F-4D97-AF65-F5344CB8AC3E}">
        <p14:creationId xmlns:p14="http://schemas.microsoft.com/office/powerpoint/2010/main" val="29515453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643042" y="1214422"/>
          <a:ext cx="5315027" cy="433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906" name="Photo Editor Photo" r:id="rId3" imgW="4761905" imgH="3885714" progId="">
                  <p:embed/>
                </p:oleObj>
              </mc:Choice>
              <mc:Fallback>
                <p:oleObj name="Photo Editor Photo" r:id="rId3" imgW="4761905" imgH="388571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42" y="1214422"/>
                        <a:ext cx="5315027" cy="4337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09063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571604" y="1357298"/>
          <a:ext cx="5753786" cy="3857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930" name="Photo Editor Photo" r:id="rId3" imgW="2514286" imgH="1685714" progId="">
                  <p:embed/>
                </p:oleObj>
              </mc:Choice>
              <mc:Fallback>
                <p:oleObj name="Photo Editor Photo" r:id="rId3" imgW="2514286" imgH="168571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04" y="1357298"/>
                        <a:ext cx="5753786" cy="38576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22307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Optiplex GX150\My Documents\My Pictures\80SSQSeptal_Abscess_GG_Jul_2005_01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00232" y="1071546"/>
            <a:ext cx="4572032" cy="4572032"/>
          </a:xfr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984628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116632"/>
            <a:ext cx="7467600" cy="93978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Nasal septal abscess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71472" y="1428736"/>
            <a:ext cx="7467600" cy="4472006"/>
          </a:xfrm>
        </p:spPr>
        <p:txBody>
          <a:bodyPr/>
          <a:lstStyle/>
          <a:p>
            <a:r>
              <a:rPr lang="en-US" b="1" dirty="0">
                <a:solidFill>
                  <a:srgbClr val="FF33CC"/>
                </a:solidFill>
              </a:rPr>
              <a:t>Etiology – </a:t>
            </a:r>
            <a:r>
              <a:rPr lang="en-US" dirty="0"/>
              <a:t>infection of an overlooked </a:t>
            </a:r>
            <a:r>
              <a:rPr lang="en-US" dirty="0" smtClean="0"/>
              <a:t>septal hematoma</a:t>
            </a:r>
            <a:r>
              <a:rPr lang="en-US" dirty="0"/>
              <a:t>; complication of measles, scarlet fever and nasal </a:t>
            </a:r>
            <a:r>
              <a:rPr lang="en-US" dirty="0" err="1" smtClean="0"/>
              <a:t>furunculosis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b="1" dirty="0">
                <a:solidFill>
                  <a:srgbClr val="FF33CC"/>
                </a:solidFill>
              </a:rPr>
              <a:t>Symptomatology - </a:t>
            </a:r>
            <a:r>
              <a:rPr lang="en-US" dirty="0"/>
              <a:t>difficulty breathing through the nose, anosmia, pain, elevated temperature, headache.</a:t>
            </a:r>
          </a:p>
          <a:p>
            <a:r>
              <a:rPr lang="en-US" b="1" dirty="0">
                <a:solidFill>
                  <a:srgbClr val="FF33CC"/>
                </a:solidFill>
              </a:rPr>
              <a:t>Diagnosis - </a:t>
            </a:r>
            <a:r>
              <a:rPr lang="en-US" dirty="0"/>
              <a:t>history, clinical examination, puncture</a:t>
            </a:r>
          </a:p>
          <a:p>
            <a:r>
              <a:rPr lang="en-US" b="1" dirty="0">
                <a:solidFill>
                  <a:srgbClr val="FF33CC"/>
                </a:solidFill>
              </a:rPr>
              <a:t>Therapy - </a:t>
            </a:r>
            <a:r>
              <a:rPr lang="en-US" dirty="0"/>
              <a:t>surgical (bilateral incision with drainage), conservative (high doses of antibiotics).</a:t>
            </a:r>
          </a:p>
        </p:txBody>
      </p:sp>
    </p:spTree>
    <p:extLst>
      <p:ext uri="{BB962C8B-B14F-4D97-AF65-F5344CB8AC3E}">
        <p14:creationId xmlns:p14="http://schemas.microsoft.com/office/powerpoint/2010/main" val="22191133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800" b="1" dirty="0"/>
              <a:t>FACIAL </a:t>
            </a:r>
            <a:r>
              <a:rPr lang="en-US" sz="4800" b="1" dirty="0" smtClean="0"/>
              <a:t>INJURIES</a:t>
            </a:r>
            <a:r>
              <a:rPr lang="sr-Latn-RS" sz="4800" b="1" dirty="0" smtClean="0"/>
              <a:t/>
            </a:r>
            <a:br>
              <a:rPr lang="sr-Latn-RS" sz="4800" b="1" dirty="0" smtClean="0"/>
            </a:b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2910" y="1928802"/>
            <a:ext cx="7467600" cy="3571900"/>
          </a:xfrm>
        </p:spPr>
        <p:txBody>
          <a:bodyPr>
            <a:normAutofit lnSpcReduction="10000"/>
          </a:bodyPr>
          <a:lstStyle/>
          <a:p>
            <a:r>
              <a:rPr lang="en-US" sz="3600" dirty="0"/>
              <a:t>They are divided into:</a:t>
            </a:r>
          </a:p>
          <a:p>
            <a:endParaRPr lang="en-US" sz="3600" dirty="0"/>
          </a:p>
          <a:p>
            <a:pPr lvl="1"/>
            <a:r>
              <a:rPr lang="en-US" sz="3300" dirty="0"/>
              <a:t>Injuries of the </a:t>
            </a:r>
            <a:r>
              <a:rPr lang="en-US" sz="3300" dirty="0" err="1" smtClean="0"/>
              <a:t>frontobasal</a:t>
            </a:r>
            <a:r>
              <a:rPr lang="en-US" sz="3300" dirty="0" smtClean="0"/>
              <a:t> </a:t>
            </a:r>
            <a:r>
              <a:rPr lang="en-US" sz="3300" dirty="0"/>
              <a:t>region</a:t>
            </a:r>
          </a:p>
          <a:p>
            <a:pPr lvl="1"/>
            <a:r>
              <a:rPr lang="en-US" sz="3300" dirty="0"/>
              <a:t>Maxillofacial injuries</a:t>
            </a:r>
          </a:p>
          <a:p>
            <a:pPr lvl="1"/>
            <a:r>
              <a:rPr lang="en-US" sz="3300" dirty="0"/>
              <a:t>Indirect orbital floor fracture (Blow-out fracture)</a:t>
            </a:r>
            <a:endParaRPr lang="en-US" sz="2900" dirty="0"/>
          </a:p>
        </p:txBody>
      </p:sp>
    </p:spTree>
    <p:extLst>
      <p:ext uri="{BB962C8B-B14F-4D97-AF65-F5344CB8AC3E}">
        <p14:creationId xmlns:p14="http://schemas.microsoft.com/office/powerpoint/2010/main" val="19182730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467600" cy="1000108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/>
              <a:t>Injuries of the </a:t>
            </a:r>
            <a:r>
              <a:rPr lang="en-US" sz="3200" b="1" dirty="0" err="1" smtClean="0"/>
              <a:t>frontobasal</a:t>
            </a:r>
            <a:r>
              <a:rPr lang="en-US" sz="3200" b="1" dirty="0" smtClean="0"/>
              <a:t> </a:t>
            </a:r>
            <a:r>
              <a:rPr lang="en-US" sz="3200" b="1" dirty="0"/>
              <a:t>region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0034" y="1357298"/>
            <a:ext cx="8001056" cy="4873752"/>
          </a:xfrm>
        </p:spPr>
        <p:txBody>
          <a:bodyPr>
            <a:normAutofit lnSpcReduction="10000"/>
          </a:bodyPr>
          <a:lstStyle/>
          <a:p>
            <a:r>
              <a:rPr lang="en-US" b="1" dirty="0" err="1" smtClean="0">
                <a:solidFill>
                  <a:srgbClr val="FF33CC"/>
                </a:solidFill>
              </a:rPr>
              <a:t>Frontobasal</a:t>
            </a:r>
            <a:r>
              <a:rPr lang="en-US" b="1" dirty="0" smtClean="0">
                <a:solidFill>
                  <a:srgbClr val="FF33CC"/>
                </a:solidFill>
              </a:rPr>
              <a:t> </a:t>
            </a:r>
            <a:r>
              <a:rPr lang="en-US" b="1" dirty="0">
                <a:solidFill>
                  <a:srgbClr val="FF33CC"/>
                </a:solidFill>
              </a:rPr>
              <a:t>region: </a:t>
            </a:r>
            <a:r>
              <a:rPr lang="en-US" dirty="0"/>
              <a:t>frontal, ethmoid and sphenoid bones with their sinuses, upper and medial wall (lamina </a:t>
            </a:r>
            <a:r>
              <a:rPr lang="en-US" dirty="0" err="1"/>
              <a:t>papyracea</a:t>
            </a:r>
            <a:r>
              <a:rPr lang="en-US" dirty="0"/>
              <a:t>) of the orbit, lamina </a:t>
            </a:r>
            <a:r>
              <a:rPr lang="en-US" dirty="0" err="1"/>
              <a:t>cribrosa</a:t>
            </a:r>
            <a:r>
              <a:rPr lang="en-US" dirty="0"/>
              <a:t> and crista </a:t>
            </a:r>
            <a:r>
              <a:rPr lang="en-US" dirty="0" err="1"/>
              <a:t>galli</a:t>
            </a:r>
            <a:r>
              <a:rPr lang="en-US" dirty="0"/>
              <a:t>, contents of the anterior cranial fossa, carotid artery, cavernous sinus, first six pairs of cranial nerves, optic chiasm and </a:t>
            </a:r>
            <a:r>
              <a:rPr lang="en-US" dirty="0" smtClean="0"/>
              <a:t>pituitary gland.</a:t>
            </a:r>
            <a:endParaRPr lang="en-US" dirty="0"/>
          </a:p>
          <a:p>
            <a:r>
              <a:rPr lang="en-US" b="1" dirty="0">
                <a:solidFill>
                  <a:srgbClr val="FF33CC"/>
                </a:solidFill>
              </a:rPr>
              <a:t>Etiology – </a:t>
            </a:r>
            <a:r>
              <a:rPr lang="en-US" dirty="0"/>
              <a:t>traffic accidents, industrial injuries, fights and sports.</a:t>
            </a:r>
          </a:p>
          <a:p>
            <a:r>
              <a:rPr lang="en-US" dirty="0"/>
              <a:t>They can be: isolated or combined; open or closed (skin integrity); penetrating or non-penetrating (sinus integrity).</a:t>
            </a:r>
          </a:p>
          <a:p>
            <a:r>
              <a:rPr lang="en-US" b="1" dirty="0">
                <a:solidFill>
                  <a:srgbClr val="FF33CC"/>
                </a:solidFill>
              </a:rPr>
              <a:t>Symptomatology - </a:t>
            </a:r>
            <a:r>
              <a:rPr lang="en-US" dirty="0"/>
              <a:t>depends on the extent and type of injury.</a:t>
            </a:r>
          </a:p>
        </p:txBody>
      </p:sp>
    </p:spTree>
    <p:extLst>
      <p:ext uri="{BB962C8B-B14F-4D97-AF65-F5344CB8AC3E}">
        <p14:creationId xmlns:p14="http://schemas.microsoft.com/office/powerpoint/2010/main" val="44221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71472" y="857232"/>
            <a:ext cx="7786742" cy="464347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FF33CC"/>
                </a:solidFill>
              </a:rPr>
              <a:t>Mild </a:t>
            </a:r>
            <a:r>
              <a:rPr lang="en-US" b="1" dirty="0">
                <a:solidFill>
                  <a:srgbClr val="FF33CC"/>
                </a:solidFill>
              </a:rPr>
              <a:t>– </a:t>
            </a:r>
            <a:r>
              <a:rPr lang="en-US" dirty="0"/>
              <a:t>swelling and bruising of the skin, mild epistaxis, swelling and hematoma of the eyelids – </a:t>
            </a:r>
            <a:r>
              <a:rPr lang="en-US" b="1" dirty="0" err="1" smtClean="0">
                <a:solidFill>
                  <a:srgbClr val="FF33CC"/>
                </a:solidFill>
              </a:rPr>
              <a:t>Racoon</a:t>
            </a:r>
            <a:r>
              <a:rPr lang="en-US" b="1" dirty="0" smtClean="0">
                <a:solidFill>
                  <a:srgbClr val="FF33CC"/>
                </a:solidFill>
              </a:rPr>
              <a:t> </a:t>
            </a:r>
            <a:r>
              <a:rPr lang="en-US" b="1" dirty="0">
                <a:solidFill>
                  <a:srgbClr val="FF33CC"/>
                </a:solidFill>
              </a:rPr>
              <a:t>sign.</a:t>
            </a:r>
          </a:p>
          <a:p>
            <a:r>
              <a:rPr lang="en-US" b="1" dirty="0">
                <a:solidFill>
                  <a:srgbClr val="FF33CC"/>
                </a:solidFill>
              </a:rPr>
              <a:t>More severe – </a:t>
            </a:r>
            <a:r>
              <a:rPr lang="en-US" dirty="0"/>
              <a:t>mutilating </a:t>
            </a:r>
            <a:r>
              <a:rPr lang="en-US" dirty="0" err="1" smtClean="0"/>
              <a:t>lacero</a:t>
            </a:r>
            <a:r>
              <a:rPr lang="en-US" dirty="0" smtClean="0"/>
              <a:t>-contusive </a:t>
            </a:r>
            <a:r>
              <a:rPr lang="en-US" dirty="0"/>
              <a:t>wounds, severe epistaxis, subcutaneous emphysema, leakage of cerebrospinal fluid with possibly present brain mass, comatose state, signs of compressive syndrome, </a:t>
            </a:r>
            <a:r>
              <a:rPr lang="en-US" dirty="0" smtClean="0"/>
              <a:t>dysfunction </a:t>
            </a:r>
            <a:r>
              <a:rPr lang="en-US" dirty="0"/>
              <a:t>of the first six pairs of cranial nerves, orbital symptoms, symptoms of central </a:t>
            </a:r>
            <a:r>
              <a:rPr lang="en-US" dirty="0" smtClean="0"/>
              <a:t>nervous system disorders</a:t>
            </a:r>
            <a:r>
              <a:rPr lang="en-US" dirty="0"/>
              <a:t>.</a:t>
            </a:r>
          </a:p>
          <a:p>
            <a:r>
              <a:rPr lang="en-US" b="1" dirty="0">
                <a:solidFill>
                  <a:srgbClr val="FF33CC"/>
                </a:solidFill>
              </a:rPr>
              <a:t>Diagnosis - </a:t>
            </a:r>
            <a:r>
              <a:rPr lang="en-US" dirty="0"/>
              <a:t>multidisciplinary approach (neurosurgeon, ophthalmologist, radiologist, </a:t>
            </a:r>
            <a:r>
              <a:rPr lang="sr-Latn-RS" dirty="0" smtClean="0"/>
              <a:t>OMFS</a:t>
            </a:r>
            <a:r>
              <a:rPr lang="en-US" dirty="0" smtClean="0"/>
              <a:t>, </a:t>
            </a:r>
            <a:r>
              <a:rPr lang="en-US" dirty="0"/>
              <a:t>neurologist and </a:t>
            </a:r>
            <a:r>
              <a:rPr lang="en-US" dirty="0" err="1"/>
              <a:t>otorhinolaryngologist</a:t>
            </a:r>
            <a:r>
              <a:rPr lang="en-US" dirty="0"/>
              <a:t>), medical history, clinical examination (inspection, palpation), radiological examination (CT, X-ray)</a:t>
            </a:r>
          </a:p>
        </p:txBody>
      </p:sp>
    </p:spTree>
    <p:extLst>
      <p:ext uri="{BB962C8B-B14F-4D97-AF65-F5344CB8AC3E}">
        <p14:creationId xmlns:p14="http://schemas.microsoft.com/office/powerpoint/2010/main" val="1766692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N</a:t>
            </a:r>
            <a:r>
              <a:rPr lang="sr-Latn-RS" sz="4800" b="1" dirty="0" err="1" smtClean="0"/>
              <a:t>asal</a:t>
            </a:r>
            <a:r>
              <a:rPr lang="en-US" sz="4800" b="1" dirty="0" smtClean="0"/>
              <a:t> </a:t>
            </a:r>
            <a:r>
              <a:rPr lang="en-US" sz="4800" b="1" dirty="0"/>
              <a:t>injuries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2910" y="1643050"/>
            <a:ext cx="7467600" cy="4257692"/>
          </a:xfrm>
        </p:spPr>
        <p:txBody>
          <a:bodyPr>
            <a:normAutofit lnSpcReduction="10000"/>
          </a:bodyPr>
          <a:lstStyle/>
          <a:p>
            <a:r>
              <a:rPr lang="en-US" sz="2800" b="1" dirty="0">
                <a:solidFill>
                  <a:srgbClr val="FF33CC"/>
                </a:solidFill>
              </a:rPr>
              <a:t>Etiology - </a:t>
            </a:r>
            <a:r>
              <a:rPr lang="en-US" sz="2800" dirty="0"/>
              <a:t>childbirth, traffic accident, sport or fight.</a:t>
            </a:r>
          </a:p>
          <a:p>
            <a:r>
              <a:rPr lang="en-US" sz="2800" dirty="0"/>
              <a:t>Can be:</a:t>
            </a:r>
          </a:p>
          <a:p>
            <a:r>
              <a:rPr lang="en-US" sz="2800" dirty="0"/>
              <a:t>isolated or combined</a:t>
            </a:r>
          </a:p>
          <a:p>
            <a:r>
              <a:rPr lang="en-US" sz="2800" dirty="0"/>
              <a:t>open or closed (depending on the integrity of the skin)</a:t>
            </a:r>
          </a:p>
          <a:p>
            <a:r>
              <a:rPr lang="en-US" sz="2800" b="1" dirty="0">
                <a:solidFill>
                  <a:srgbClr val="FF33CC"/>
                </a:solidFill>
              </a:rPr>
              <a:t>Symptomatology</a:t>
            </a:r>
            <a:r>
              <a:rPr lang="en-US" sz="2800" dirty="0"/>
              <a:t> - bleeding, swelling, </a:t>
            </a:r>
            <a:r>
              <a:rPr lang="en-US" sz="2800" dirty="0" smtClean="0"/>
              <a:t>hematomas of the </a:t>
            </a:r>
            <a:r>
              <a:rPr lang="en-US" sz="2800" dirty="0"/>
              <a:t>soft tissues and eyelids, deformation of the nasal pyramid, difficulty breathing through the nose.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8288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fracture of the </a:t>
            </a:r>
            <a:r>
              <a:rPr lang="en-US" dirty="0" smtClean="0">
                <a:solidFill>
                  <a:srgbClr val="FF33CC"/>
                </a:solidFill>
              </a:rPr>
              <a:t>anterior </a:t>
            </a:r>
            <a:r>
              <a:rPr lang="en-US" dirty="0">
                <a:solidFill>
                  <a:srgbClr val="FF33CC"/>
                </a:solidFill>
              </a:rPr>
              <a:t>wall of the frontal sinus</a:t>
            </a:r>
          </a:p>
        </p:txBody>
      </p:sp>
      <p:graphicFrame>
        <p:nvGraphicFramePr>
          <p:cNvPr id="81922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61360" y="2043103"/>
          <a:ext cx="4067764" cy="3457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54" name="Photo Editor Photo" r:id="rId3" imgW="1905266" imgH="1619476" progId="">
                  <p:embed/>
                </p:oleObj>
              </mc:Choice>
              <mc:Fallback>
                <p:oleObj name="Photo Editor Photo" r:id="rId3" imgW="1905266" imgH="161947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360" y="2043103"/>
                        <a:ext cx="4067764" cy="34575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3" name="Object 3"/>
          <p:cNvGraphicFramePr>
            <a:graphicFrameLocks noChangeAspect="1"/>
          </p:cNvGraphicFramePr>
          <p:nvPr/>
        </p:nvGraphicFramePr>
        <p:xfrm>
          <a:off x="4714876" y="2071678"/>
          <a:ext cx="3805120" cy="34290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55" name="Photo Editor Photo" r:id="rId5" imgW="1905266" imgH="1628571" progId="">
                  <p:embed/>
                </p:oleObj>
              </mc:Choice>
              <mc:Fallback>
                <p:oleObj name="Photo Editor Photo" r:id="rId5" imgW="1905266" imgH="162857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6" y="2071678"/>
                        <a:ext cx="3805120" cy="34290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7833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fracture of the </a:t>
            </a:r>
            <a:r>
              <a:rPr lang="en-US" dirty="0" smtClean="0">
                <a:solidFill>
                  <a:srgbClr val="FF33CC"/>
                </a:solidFill>
              </a:rPr>
              <a:t>anterior </a:t>
            </a:r>
            <a:r>
              <a:rPr lang="en-US" dirty="0">
                <a:solidFill>
                  <a:srgbClr val="FF33CC"/>
                </a:solidFill>
              </a:rPr>
              <a:t>wall of </a:t>
            </a:r>
            <a:r>
              <a:rPr lang="sr-Latn-RS" dirty="0" err="1" smtClean="0">
                <a:solidFill>
                  <a:srgbClr val="FF33CC"/>
                </a:solidFill>
              </a:rPr>
              <a:t>both</a:t>
            </a:r>
            <a:r>
              <a:rPr lang="en-US" dirty="0" smtClean="0">
                <a:solidFill>
                  <a:srgbClr val="FF33CC"/>
                </a:solidFill>
              </a:rPr>
              <a:t> </a:t>
            </a:r>
            <a:r>
              <a:rPr lang="en-US" dirty="0">
                <a:solidFill>
                  <a:srgbClr val="FF33CC"/>
                </a:solidFill>
              </a:rPr>
              <a:t>frontal </a:t>
            </a:r>
            <a:r>
              <a:rPr lang="en-US" dirty="0" smtClean="0">
                <a:solidFill>
                  <a:srgbClr val="FF33CC"/>
                </a:solidFill>
              </a:rPr>
              <a:t>sinus</a:t>
            </a:r>
            <a:r>
              <a:rPr lang="sr-Latn-RS" dirty="0" err="1" smtClean="0">
                <a:solidFill>
                  <a:srgbClr val="FF33CC"/>
                </a:solidFill>
              </a:rPr>
              <a:t>es</a:t>
            </a: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82946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791836" y="1635066"/>
          <a:ext cx="5209056" cy="4401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978" name="Photo Editor Photo" r:id="rId3" imgW="1905266" imgH="1609524" progId="">
                  <p:embed/>
                </p:oleObj>
              </mc:Choice>
              <mc:Fallback>
                <p:oleObj name="Photo Editor Photo" r:id="rId3" imgW="1905266" imgH="160952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1836" y="1635066"/>
                        <a:ext cx="5209056" cy="44016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35062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fracture of the </a:t>
            </a:r>
            <a:r>
              <a:rPr lang="en-US" dirty="0" smtClean="0">
                <a:solidFill>
                  <a:srgbClr val="FF33CC"/>
                </a:solidFill>
              </a:rPr>
              <a:t>anterior </a:t>
            </a:r>
            <a:r>
              <a:rPr lang="en-US" dirty="0">
                <a:solidFill>
                  <a:srgbClr val="FF33CC"/>
                </a:solidFill>
              </a:rPr>
              <a:t>wall of both frontal sinuses</a:t>
            </a:r>
          </a:p>
        </p:txBody>
      </p:sp>
      <p:pic>
        <p:nvPicPr>
          <p:cNvPr id="4" name="Content Placeholder 3" descr="images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071670" y="1539140"/>
            <a:ext cx="4500594" cy="4247314"/>
          </a:xfrm>
        </p:spPr>
      </p:pic>
    </p:spTree>
    <p:extLst>
      <p:ext uri="{BB962C8B-B14F-4D97-AF65-F5344CB8AC3E}">
        <p14:creationId xmlns:p14="http://schemas.microsoft.com/office/powerpoint/2010/main" val="40626680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>
                <a:solidFill>
                  <a:srgbClr val="FF33CC"/>
                </a:solidFill>
              </a:rPr>
              <a:t>Conquasant</a:t>
            </a:r>
            <a:r>
              <a:rPr lang="en-US" dirty="0">
                <a:solidFill>
                  <a:srgbClr val="FF33CC"/>
                </a:solidFill>
              </a:rPr>
              <a:t> fracture of the anterior and posterior walls of the frontal sinus</a:t>
            </a:r>
          </a:p>
        </p:txBody>
      </p:sp>
      <p:pic>
        <p:nvPicPr>
          <p:cNvPr id="4" name="Content Placeholder 3" descr="images (1)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244211" y="1757476"/>
            <a:ext cx="6512981" cy="3957540"/>
          </a:xfrm>
        </p:spPr>
      </p:pic>
    </p:spTree>
    <p:extLst>
      <p:ext uri="{BB962C8B-B14F-4D97-AF65-F5344CB8AC3E}">
        <p14:creationId xmlns:p14="http://schemas.microsoft.com/office/powerpoint/2010/main" val="34726983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Fracture of both ethmoid </a:t>
            </a:r>
            <a:r>
              <a:rPr lang="en-US" dirty="0" smtClean="0">
                <a:solidFill>
                  <a:srgbClr val="FF33CC"/>
                </a:solidFill>
              </a:rPr>
              <a:t>sinuses</a:t>
            </a:r>
            <a:r>
              <a:rPr lang="sr-Latn-RS" dirty="0" smtClean="0">
                <a:solidFill>
                  <a:srgbClr val="FF33CC"/>
                </a:solidFill>
              </a:rPr>
              <a:t/>
            </a:r>
            <a:br>
              <a:rPr lang="sr-Latn-RS" dirty="0" smtClean="0">
                <a:solidFill>
                  <a:srgbClr val="FF33CC"/>
                </a:solidFill>
              </a:rPr>
            </a:br>
            <a:endParaRPr lang="en-US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images (2)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571604" y="1571612"/>
            <a:ext cx="5499622" cy="4178008"/>
          </a:xfrm>
        </p:spPr>
      </p:pic>
    </p:spTree>
    <p:extLst>
      <p:ext uri="{BB962C8B-B14F-4D97-AF65-F5344CB8AC3E}">
        <p14:creationId xmlns:p14="http://schemas.microsoft.com/office/powerpoint/2010/main" val="4744895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71472" y="714356"/>
            <a:ext cx="7858180" cy="602701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FF33CC"/>
                </a:solidFill>
              </a:rPr>
              <a:t>Therapy: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first aid: </a:t>
            </a:r>
            <a:r>
              <a:rPr lang="en-US" sz="2800" dirty="0"/>
              <a:t>(ensuring breathing, stopping bleeding, </a:t>
            </a:r>
            <a:r>
              <a:rPr lang="en-US" sz="2800" dirty="0" err="1" smtClean="0"/>
              <a:t>antishock</a:t>
            </a:r>
            <a:r>
              <a:rPr lang="en-US" sz="2800" dirty="0" smtClean="0"/>
              <a:t> therapy),</a:t>
            </a:r>
            <a:endParaRPr lang="en-US" sz="2800" dirty="0"/>
          </a:p>
          <a:p>
            <a:r>
              <a:rPr lang="en-US" sz="2800" b="1" dirty="0">
                <a:solidFill>
                  <a:srgbClr val="FF0000"/>
                </a:solidFill>
              </a:rPr>
              <a:t>surgical (up to 72 hours): </a:t>
            </a:r>
            <a:r>
              <a:rPr lang="en-US" sz="2800" dirty="0"/>
              <a:t>Riedel frontal sinus surgery with mandatory </a:t>
            </a:r>
            <a:r>
              <a:rPr lang="en-US" sz="2800" dirty="0" err="1"/>
              <a:t>ethmoidectomy</a:t>
            </a:r>
            <a:r>
              <a:rPr lang="en-US" sz="2800" dirty="0"/>
              <a:t>, </a:t>
            </a:r>
            <a:r>
              <a:rPr lang="en-US" sz="2800" dirty="0" err="1"/>
              <a:t>Tatto</a:t>
            </a:r>
            <a:r>
              <a:rPr lang="en-US" sz="2800" dirty="0"/>
              <a:t> frontal sinus osteoplastic surgery,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conservative</a:t>
            </a:r>
            <a:r>
              <a:rPr lang="en-US" sz="2800" b="1" dirty="0">
                <a:solidFill>
                  <a:srgbClr val="FF33CC"/>
                </a:solidFill>
              </a:rPr>
              <a:t>: </a:t>
            </a:r>
            <a:r>
              <a:rPr lang="en-US" sz="2800" dirty="0" smtClean="0"/>
              <a:t>(</a:t>
            </a:r>
            <a:r>
              <a:rPr lang="en-US" sz="2800" dirty="0" err="1" smtClean="0"/>
              <a:t>TT</a:t>
            </a:r>
            <a:r>
              <a:rPr lang="en-US" sz="2800" dirty="0" smtClean="0"/>
              <a:t>, </a:t>
            </a:r>
            <a:r>
              <a:rPr lang="en-US" sz="2800" dirty="0"/>
              <a:t>high doses of antibiotics, analgesics, </a:t>
            </a:r>
            <a:r>
              <a:rPr lang="en-US" sz="2800" dirty="0" smtClean="0"/>
              <a:t>anti-edematous </a:t>
            </a:r>
            <a:r>
              <a:rPr lang="en-US" sz="2800" dirty="0"/>
              <a:t>therapy).</a:t>
            </a:r>
          </a:p>
          <a:p>
            <a:r>
              <a:rPr lang="en-US" sz="2800" dirty="0"/>
              <a:t>If necessary, include a neurosurgeon, ophthalmologist or </a:t>
            </a:r>
            <a:r>
              <a:rPr lang="sr-Latn-RS" sz="2800" dirty="0" smtClean="0"/>
              <a:t>OMFS</a:t>
            </a:r>
            <a:r>
              <a:rPr lang="en-US" sz="2800" dirty="0" smtClean="0"/>
              <a:t> </a:t>
            </a:r>
            <a:r>
              <a:rPr lang="en-US" sz="2800" dirty="0"/>
              <a:t>in the operative team.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5944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68412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/>
              <a:t>MAXILLOFACIAL </a:t>
            </a:r>
            <a:r>
              <a:rPr lang="en-US" sz="3200" b="1" dirty="0" smtClean="0"/>
              <a:t>INJURIES</a:t>
            </a:r>
            <a:r>
              <a:rPr lang="sr-Latn-RS" sz="3200" b="1" dirty="0" smtClean="0"/>
              <a:t/>
            </a:r>
            <a:br>
              <a:rPr lang="sr-Latn-RS" sz="3200" b="1" dirty="0" smtClean="0"/>
            </a:b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0034" y="2000240"/>
            <a:ext cx="7467600" cy="3929090"/>
          </a:xfrm>
        </p:spPr>
        <p:txBody>
          <a:bodyPr/>
          <a:lstStyle/>
          <a:p>
            <a:r>
              <a:rPr lang="en-US" b="1" dirty="0">
                <a:solidFill>
                  <a:srgbClr val="FF33CC"/>
                </a:solidFill>
              </a:rPr>
              <a:t>Maxillofacial region: </a:t>
            </a:r>
            <a:r>
              <a:rPr lang="en-US" dirty="0"/>
              <a:t>the space between the supraorbital arches and the upper teeth.</a:t>
            </a:r>
          </a:p>
          <a:p>
            <a:endParaRPr lang="en-US" b="1" dirty="0">
              <a:solidFill>
                <a:srgbClr val="FF33CC"/>
              </a:solidFill>
            </a:endParaRPr>
          </a:p>
          <a:p>
            <a:r>
              <a:rPr lang="en-US" b="1" dirty="0">
                <a:solidFill>
                  <a:srgbClr val="FF33CC"/>
                </a:solidFill>
              </a:rPr>
              <a:t>Etiology - </a:t>
            </a:r>
            <a:r>
              <a:rPr lang="en-US" dirty="0"/>
              <a:t>traffic accidents, industrial injuries, fights and sports.</a:t>
            </a:r>
          </a:p>
          <a:p>
            <a:endParaRPr lang="en-US" b="1" dirty="0">
              <a:solidFill>
                <a:srgbClr val="FF33CC"/>
              </a:solidFill>
            </a:endParaRPr>
          </a:p>
          <a:p>
            <a:r>
              <a:rPr lang="en-US" dirty="0"/>
              <a:t>They can be: isolated or combined; open or closed (skin integrity);</a:t>
            </a:r>
          </a:p>
          <a:p>
            <a:r>
              <a:rPr lang="en-US" dirty="0"/>
              <a:t>central and lateral (localization)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117989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96974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FF33CC"/>
                </a:solidFill>
              </a:rPr>
              <a:t>Central maxillofacial </a:t>
            </a:r>
            <a:r>
              <a:rPr lang="en-US" sz="3200" b="1" dirty="0" smtClean="0">
                <a:solidFill>
                  <a:srgbClr val="FF33CC"/>
                </a:solidFill>
              </a:rPr>
              <a:t>injuries</a:t>
            </a:r>
            <a:r>
              <a:rPr lang="sr-Latn-RS" sz="3200" b="1" dirty="0" smtClean="0">
                <a:solidFill>
                  <a:srgbClr val="FF33CC"/>
                </a:solidFill>
              </a:rPr>
              <a:t/>
            </a:r>
            <a:br>
              <a:rPr lang="sr-Latn-RS" sz="3200" b="1" dirty="0" smtClean="0">
                <a:solidFill>
                  <a:srgbClr val="FF33CC"/>
                </a:solidFill>
              </a:rPr>
            </a:br>
            <a:endParaRPr lang="en-US" sz="3200" b="1" dirty="0">
              <a:solidFill>
                <a:srgbClr val="FF33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14348" y="2071678"/>
            <a:ext cx="6858048" cy="2900370"/>
          </a:xfrm>
        </p:spPr>
        <p:txBody>
          <a:bodyPr/>
          <a:lstStyle/>
          <a:p>
            <a:r>
              <a:rPr lang="en-US" dirty="0"/>
              <a:t>They are caused by the effect </a:t>
            </a:r>
            <a:r>
              <a:rPr lang="en-US" dirty="0" smtClean="0"/>
              <a:t>of the </a:t>
            </a:r>
            <a:r>
              <a:rPr lang="en-US" dirty="0"/>
              <a:t>force on the central part of the face, most often in the </a:t>
            </a:r>
            <a:r>
              <a:rPr lang="en-US" dirty="0" err="1"/>
              <a:t>antero</a:t>
            </a:r>
            <a:r>
              <a:rPr lang="en-US" dirty="0"/>
              <a:t>-posterior (AP) direction.</a:t>
            </a:r>
          </a:p>
          <a:p>
            <a:endParaRPr lang="en-US" dirty="0"/>
          </a:p>
          <a:p>
            <a:r>
              <a:rPr lang="en-US" dirty="0"/>
              <a:t>A division was made depending on the height of the fracture line, as well as the direction of propagation </a:t>
            </a:r>
            <a:r>
              <a:rPr lang="sr-Latn-RS" dirty="0" smtClean="0"/>
              <a:t>by </a:t>
            </a:r>
            <a:r>
              <a:rPr lang="en-US" dirty="0" smtClean="0">
                <a:solidFill>
                  <a:srgbClr val="FF0000"/>
                </a:solidFill>
              </a:rPr>
              <a:t>Le </a:t>
            </a:r>
            <a:r>
              <a:rPr lang="en-US" dirty="0">
                <a:solidFill>
                  <a:srgbClr val="FF0000"/>
                </a:solidFill>
              </a:rPr>
              <a:t>Fort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94121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572560" cy="1643066"/>
          </a:xfrm>
        </p:spPr>
        <p:txBody>
          <a:bodyPr>
            <a:normAutofit fontScale="90000"/>
          </a:bodyPr>
          <a:lstStyle/>
          <a:p>
            <a:r>
              <a:rPr lang="en-US" sz="2700" b="1" dirty="0">
                <a:solidFill>
                  <a:srgbClr val="FF0000"/>
                </a:solidFill>
              </a:rPr>
              <a:t>Le Fort I (Guerin's fracture) – </a:t>
            </a:r>
            <a:r>
              <a:rPr lang="en-US" sz="2700" dirty="0">
                <a:solidFill>
                  <a:schemeClr val="tx1"/>
                </a:solidFill>
              </a:rPr>
              <a:t>the fracture line goes along the alveolar process just above the roots of the upper teeth, it affects both maxillary sinuses and the nose.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8429684" cy="4873752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en-US" b="1" dirty="0">
                <a:solidFill>
                  <a:srgbClr val="FF33CC"/>
                </a:solidFill>
              </a:rPr>
              <a:t>symptoms</a:t>
            </a:r>
            <a:r>
              <a:rPr lang="en-US" b="1" dirty="0" smtClean="0">
                <a:solidFill>
                  <a:srgbClr val="FF33CC"/>
                </a:solidFill>
              </a:rPr>
              <a:t>:</a:t>
            </a:r>
            <a:r>
              <a:rPr lang="en-US" dirty="0" smtClean="0"/>
              <a:t> </a:t>
            </a:r>
            <a:r>
              <a:rPr lang="en-US" dirty="0"/>
              <a:t>false </a:t>
            </a:r>
            <a:r>
              <a:rPr lang="en-US" dirty="0" err="1"/>
              <a:t>progenia</a:t>
            </a:r>
            <a:r>
              <a:rPr lang="en-US" dirty="0"/>
              <a:t>, open bite, pathological mobility </a:t>
            </a:r>
            <a:r>
              <a:rPr lang="en-US" dirty="0" smtClean="0"/>
              <a:t>of the bony fragments</a:t>
            </a:r>
            <a:r>
              <a:rPr lang="en-US" dirty="0"/>
              <a:t>, swelling of surrounding soft tissues, epistaxis.</a:t>
            </a:r>
          </a:p>
        </p:txBody>
      </p:sp>
      <p:pic>
        <p:nvPicPr>
          <p:cNvPr id="5" name="Picture 4" descr="D:\Decherd\Grand Rounds\Maxillary and Periorbital Fractures\Scans\Lefor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286000" y="1828800"/>
            <a:ext cx="4495800" cy="324326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6480241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72560" cy="1500190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Le Fort II – </a:t>
            </a:r>
            <a:r>
              <a:rPr lang="en-US" sz="2400" dirty="0">
                <a:solidFill>
                  <a:schemeClr val="tx1"/>
                </a:solidFill>
              </a:rPr>
              <a:t>the fracture line goes over the nasal bones, the ethmoidal labyrinth and the floor of the orbit, the </a:t>
            </a:r>
            <a:r>
              <a:rPr lang="en-US" sz="2400" dirty="0" err="1" smtClean="0">
                <a:solidFill>
                  <a:schemeClr val="tx1"/>
                </a:solidFill>
              </a:rPr>
              <a:t>zygomatico</a:t>
            </a:r>
            <a:r>
              <a:rPr lang="en-US" sz="2400" dirty="0" smtClean="0">
                <a:solidFill>
                  <a:schemeClr val="tx1"/>
                </a:solidFill>
              </a:rPr>
              <a:t>-maxillary </a:t>
            </a:r>
            <a:r>
              <a:rPr lang="en-US" sz="2400" dirty="0">
                <a:solidFill>
                  <a:schemeClr val="tx1"/>
                </a:solidFill>
              </a:rPr>
              <a:t>suture, affecting the posterior wall of the maxillary sinus and the pterygoid process.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8429684" cy="4900634"/>
          </a:xfrm>
        </p:spPr>
        <p:txBody>
          <a:bodyPr>
            <a:normAutofit lnSpcReduction="10000"/>
          </a:bodyPr>
          <a:lstStyle/>
          <a:p>
            <a:endParaRPr lang="sr-Latn-RS" dirty="0"/>
          </a:p>
          <a:p>
            <a:endParaRPr lang="sr-Latn-RS" dirty="0"/>
          </a:p>
          <a:p>
            <a:endParaRPr lang="sr-Latn-RS" dirty="0"/>
          </a:p>
          <a:p>
            <a:endParaRPr lang="sr-Latn-RS" dirty="0"/>
          </a:p>
          <a:p>
            <a:endParaRPr lang="sr-Latn-RS" dirty="0"/>
          </a:p>
          <a:p>
            <a:endParaRPr lang="sr-Latn-RS" dirty="0"/>
          </a:p>
          <a:p>
            <a:endParaRPr lang="sr-Latn-RS" dirty="0"/>
          </a:p>
          <a:p>
            <a:pPr>
              <a:buNone/>
            </a:pPr>
            <a:endParaRPr lang="sr-Latn-RS" dirty="0"/>
          </a:p>
          <a:p>
            <a:pPr>
              <a:buNone/>
            </a:pPr>
            <a:endParaRPr lang="sr-Latn-RS" dirty="0"/>
          </a:p>
          <a:p>
            <a:pPr>
              <a:buNone/>
            </a:pPr>
            <a:endParaRPr lang="sr-Latn-RS" dirty="0"/>
          </a:p>
          <a:p>
            <a:r>
              <a:rPr lang="en-US" b="1" dirty="0">
                <a:solidFill>
                  <a:srgbClr val="FF33CC"/>
                </a:solidFill>
              </a:rPr>
              <a:t>symptoms: </a:t>
            </a:r>
            <a:r>
              <a:rPr lang="en-US" dirty="0"/>
              <a:t>dislocation of the front parts of the face, swelling, bruises, epistaxis, open bite.</a:t>
            </a:r>
          </a:p>
        </p:txBody>
      </p:sp>
      <p:pic>
        <p:nvPicPr>
          <p:cNvPr id="4" name="Picture 4" descr="D:\Decherd\Grand Rounds\Maxillary and Periorbital Fractures\Scans\Lefor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00232" y="2071678"/>
            <a:ext cx="4724400" cy="339566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086465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357298"/>
            <a:ext cx="7972452" cy="3686188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>
                <a:solidFill>
                  <a:srgbClr val="FF33CC"/>
                </a:solidFill>
              </a:rPr>
              <a:t>Diagnosis - </a:t>
            </a:r>
            <a:r>
              <a:rPr lang="en-US" sz="2800" dirty="0"/>
              <a:t>history, clinical examination (inspection, palpation, anterior and posterior </a:t>
            </a:r>
            <a:r>
              <a:rPr lang="en-US" sz="2800" dirty="0" err="1"/>
              <a:t>rhinoscopy</a:t>
            </a:r>
            <a:r>
              <a:rPr lang="en-US" sz="2800" dirty="0"/>
              <a:t>), radiology (X-ray of nasal bones and X-ray of PNS, CT - rarely).</a:t>
            </a:r>
            <a:endParaRPr lang="ru-RU" dirty="0"/>
          </a:p>
          <a:p>
            <a:r>
              <a:rPr lang="en-US" sz="3000" b="1" dirty="0">
                <a:solidFill>
                  <a:srgbClr val="FF33CC"/>
                </a:solidFill>
              </a:rPr>
              <a:t>Therapy</a:t>
            </a:r>
          </a:p>
          <a:p>
            <a:r>
              <a:rPr lang="en-US" sz="3000" dirty="0">
                <a:solidFill>
                  <a:srgbClr val="FF0000"/>
                </a:solidFill>
              </a:rPr>
              <a:t>surgical</a:t>
            </a:r>
            <a:r>
              <a:rPr lang="en-US" sz="3000" dirty="0"/>
              <a:t> (wound treatment, suturing, tamponade, repositioning),</a:t>
            </a:r>
          </a:p>
          <a:p>
            <a:r>
              <a:rPr lang="en-US" sz="3000" dirty="0">
                <a:solidFill>
                  <a:srgbClr val="FF0000"/>
                </a:solidFill>
              </a:rPr>
              <a:t>conservative</a:t>
            </a:r>
            <a:r>
              <a:rPr lang="en-US" sz="3000" dirty="0"/>
              <a:t> (AT protection, antibiotics, analgesics).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1782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29684" cy="1143000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Le Fort III – </a:t>
            </a:r>
            <a:r>
              <a:rPr lang="en-US" sz="2400" dirty="0">
                <a:solidFill>
                  <a:schemeClr val="tx1"/>
                </a:solidFill>
              </a:rPr>
              <a:t>the fracture line goes across the root of the nose, involving the lacrimal bone, ethmoidal labyrinth, orbital floor and zygomatic bone.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571612"/>
            <a:ext cx="8286808" cy="4873752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>
              <a:buNone/>
            </a:pPr>
            <a:endParaRPr lang="ru-RU" dirty="0"/>
          </a:p>
          <a:p>
            <a:r>
              <a:rPr lang="en-US" b="1" dirty="0">
                <a:solidFill>
                  <a:srgbClr val="FF33CC"/>
                </a:solidFill>
              </a:rPr>
              <a:t>symptoms: </a:t>
            </a:r>
            <a:r>
              <a:rPr lang="en-US" dirty="0"/>
              <a:t>soft tissue swelling, eyelid hemorrhages, epistaxis, open bite, diplopia, </a:t>
            </a:r>
            <a:r>
              <a:rPr lang="en-US" dirty="0" err="1"/>
              <a:t>pseudoprogenia</a:t>
            </a:r>
            <a:r>
              <a:rPr lang="en-US" dirty="0"/>
              <a:t>, possible shock.</a:t>
            </a:r>
          </a:p>
        </p:txBody>
      </p:sp>
      <p:pic>
        <p:nvPicPr>
          <p:cNvPr id="4" name="Picture 4" descr="D:\Decherd\Grand Rounds\Maxillary and Periorbital Fractures\Scans\Lefort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133600" y="1600200"/>
            <a:ext cx="4648200" cy="33337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3642730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0034" y="785794"/>
            <a:ext cx="7858180" cy="5143536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>
                <a:solidFill>
                  <a:srgbClr val="FF33CC"/>
                </a:solidFill>
              </a:rPr>
              <a:t>Diagnosis - </a:t>
            </a:r>
            <a:r>
              <a:rPr lang="en-US" sz="2800" dirty="0"/>
              <a:t>history, clinical examination (inspection, palpation), radiological examinations (CT, X-ray).</a:t>
            </a:r>
          </a:p>
          <a:p>
            <a:endParaRPr lang="en-US" sz="2800" dirty="0"/>
          </a:p>
          <a:p>
            <a:r>
              <a:rPr lang="en-US" sz="2800" b="1" dirty="0">
                <a:solidFill>
                  <a:srgbClr val="FF33CC"/>
                </a:solidFill>
              </a:rPr>
              <a:t>Therapy:</a:t>
            </a:r>
          </a:p>
          <a:p>
            <a:r>
              <a:rPr lang="en-US" sz="2800" b="1" dirty="0">
                <a:solidFill>
                  <a:srgbClr val="FF33CC"/>
                </a:solidFill>
              </a:rPr>
              <a:t>first aid: </a:t>
            </a:r>
            <a:r>
              <a:rPr lang="en-US" sz="2800" dirty="0"/>
              <a:t>ensuring breathing, stopping bleeding, </a:t>
            </a:r>
            <a:r>
              <a:rPr lang="en-US" sz="2800" dirty="0" smtClean="0"/>
              <a:t> </a:t>
            </a:r>
            <a:r>
              <a:rPr lang="en-US" sz="2800" dirty="0" err="1" smtClean="0"/>
              <a:t>antishock</a:t>
            </a:r>
            <a:r>
              <a:rPr lang="en-US" sz="2800" dirty="0" smtClean="0"/>
              <a:t> therapy</a:t>
            </a:r>
            <a:endParaRPr lang="en-US" sz="2800" dirty="0"/>
          </a:p>
          <a:p>
            <a:r>
              <a:rPr lang="en-US" sz="2800" b="1" dirty="0">
                <a:solidFill>
                  <a:srgbClr val="FF33CC"/>
                </a:solidFill>
              </a:rPr>
              <a:t>surgical: </a:t>
            </a:r>
            <a:r>
              <a:rPr lang="en-US" sz="2800" dirty="0"/>
              <a:t>interdental, </a:t>
            </a:r>
            <a:r>
              <a:rPr lang="en-US" sz="2800" dirty="0" err="1"/>
              <a:t>intermaxillary</a:t>
            </a:r>
            <a:r>
              <a:rPr lang="en-US" sz="2800" dirty="0"/>
              <a:t> fixation - </a:t>
            </a:r>
            <a:r>
              <a:rPr lang="sr-Latn-RS" sz="2800" dirty="0" smtClean="0"/>
              <a:t>OMFS</a:t>
            </a:r>
            <a:r>
              <a:rPr lang="en-US" sz="2800" dirty="0" smtClean="0"/>
              <a:t>, </a:t>
            </a:r>
            <a:r>
              <a:rPr lang="en-US" sz="2800" dirty="0"/>
              <a:t>maxillary sinus surgery according to </a:t>
            </a:r>
            <a:r>
              <a:rPr lang="en-US" sz="2800" dirty="0" smtClean="0"/>
              <a:t>Caldwell-Luc, </a:t>
            </a:r>
            <a:r>
              <a:rPr lang="en-US" sz="2800" dirty="0"/>
              <a:t>lower </a:t>
            </a:r>
            <a:r>
              <a:rPr lang="en-US" sz="2800" dirty="0" err="1"/>
              <a:t>orbitotomy</a:t>
            </a:r>
            <a:endParaRPr lang="en-US" sz="2800" dirty="0"/>
          </a:p>
          <a:p>
            <a:r>
              <a:rPr lang="en-US" sz="2800" b="1" dirty="0">
                <a:solidFill>
                  <a:srgbClr val="FF33CC"/>
                </a:solidFill>
              </a:rPr>
              <a:t>conservative: </a:t>
            </a:r>
            <a:r>
              <a:rPr lang="en-US" sz="2800" dirty="0" err="1" smtClean="0"/>
              <a:t>TT</a:t>
            </a:r>
            <a:r>
              <a:rPr lang="en-US" sz="2800" dirty="0" smtClean="0"/>
              <a:t> </a:t>
            </a:r>
            <a:r>
              <a:rPr lang="en-US" sz="2800" dirty="0"/>
              <a:t>protection, antibiotics, analgesics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5490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467600" cy="1143008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FF33CC"/>
                </a:solidFill>
              </a:rPr>
              <a:t>Lateral maxillofacial </a:t>
            </a:r>
            <a:r>
              <a:rPr lang="en-US" sz="3200" b="1" dirty="0" smtClean="0">
                <a:solidFill>
                  <a:srgbClr val="FF33CC"/>
                </a:solidFill>
              </a:rPr>
              <a:t>injuries</a:t>
            </a:r>
            <a:r>
              <a:rPr lang="sr-Latn-RS" sz="3200" b="1" dirty="0" smtClean="0">
                <a:solidFill>
                  <a:srgbClr val="FF33CC"/>
                </a:solidFill>
              </a:rPr>
              <a:t/>
            </a:r>
            <a:br>
              <a:rPr lang="sr-Latn-RS" sz="3200" b="1" dirty="0" smtClean="0">
                <a:solidFill>
                  <a:srgbClr val="FF33CC"/>
                </a:solidFill>
              </a:rPr>
            </a:br>
            <a:endParaRPr lang="en-US" sz="3200" b="1" dirty="0">
              <a:solidFill>
                <a:srgbClr val="FF33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571612"/>
            <a:ext cx="8643998" cy="464347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33CC"/>
                </a:solidFill>
              </a:rPr>
              <a:t>Etiology - </a:t>
            </a:r>
            <a:r>
              <a:rPr lang="en-US" dirty="0" smtClean="0"/>
              <a:t>Due </a:t>
            </a:r>
            <a:r>
              <a:rPr lang="en-US" dirty="0"/>
              <a:t>to the lateral impact of </a:t>
            </a:r>
            <a:r>
              <a:rPr lang="en-US" dirty="0" smtClean="0"/>
              <a:t>the force </a:t>
            </a:r>
            <a:r>
              <a:rPr lang="en-US" dirty="0"/>
              <a:t>in the area of ​​the zygomatic region, resulting in a fracture of the zygomatic bone and maxilla.</a:t>
            </a:r>
          </a:p>
          <a:p>
            <a:r>
              <a:rPr lang="en-US" b="1" dirty="0">
                <a:solidFill>
                  <a:srgbClr val="FF33CC"/>
                </a:solidFill>
              </a:rPr>
              <a:t>Symptomatology - </a:t>
            </a:r>
            <a:r>
              <a:rPr lang="en-US" dirty="0"/>
              <a:t>pain, swelling of the soft tissues of the face, depression of the zygomatic bone, narrowing of the rim of the eyes, diplopia.</a:t>
            </a:r>
          </a:p>
          <a:p>
            <a:r>
              <a:rPr lang="en-US" b="1" dirty="0">
                <a:solidFill>
                  <a:srgbClr val="FF33CC"/>
                </a:solidFill>
              </a:rPr>
              <a:t>Diagnosis - </a:t>
            </a:r>
            <a:r>
              <a:rPr lang="en-US" dirty="0"/>
              <a:t>history, clinical examination, X-ray.</a:t>
            </a:r>
          </a:p>
          <a:p>
            <a:r>
              <a:rPr lang="en-US" b="1" dirty="0">
                <a:solidFill>
                  <a:srgbClr val="FF33CC"/>
                </a:solidFill>
              </a:rPr>
              <a:t>Therapy:</a:t>
            </a:r>
          </a:p>
          <a:p>
            <a:r>
              <a:rPr lang="en-US" b="1" dirty="0">
                <a:solidFill>
                  <a:srgbClr val="FF33CC"/>
                </a:solidFill>
              </a:rPr>
              <a:t>surgical - </a:t>
            </a:r>
            <a:r>
              <a:rPr lang="en-US" dirty="0"/>
              <a:t>repositioning and </a:t>
            </a:r>
            <a:r>
              <a:rPr lang="en-US" dirty="0" err="1"/>
              <a:t>osteosynthesis</a:t>
            </a:r>
            <a:r>
              <a:rPr lang="en-US" dirty="0"/>
              <a:t>, </a:t>
            </a:r>
            <a:r>
              <a:rPr lang="en-US" dirty="0" smtClean="0"/>
              <a:t>maxillary </a:t>
            </a:r>
            <a:r>
              <a:rPr lang="en-US" dirty="0"/>
              <a:t>sinus surgery</a:t>
            </a:r>
          </a:p>
          <a:p>
            <a:r>
              <a:rPr lang="en-US" b="1" dirty="0">
                <a:solidFill>
                  <a:srgbClr val="FF33CC"/>
                </a:solidFill>
              </a:rPr>
              <a:t>conservative - </a:t>
            </a:r>
            <a:r>
              <a:rPr lang="en-US" dirty="0" err="1" smtClean="0"/>
              <a:t>TT</a:t>
            </a:r>
            <a:r>
              <a:rPr lang="en-US" dirty="0" smtClean="0"/>
              <a:t> </a:t>
            </a:r>
            <a:r>
              <a:rPr lang="en-US" dirty="0"/>
              <a:t>protection, antibiotics, analgesics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9297339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58204" cy="785818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33CC"/>
                </a:solidFill>
              </a:rPr>
              <a:t>Fracture of the zygomatic bone - schematic</a:t>
            </a:r>
          </a:p>
        </p:txBody>
      </p:sp>
      <p:pic>
        <p:nvPicPr>
          <p:cNvPr id="4" name="Content Placeholder 3" descr="D:\Decherd\Grand Rounds\Maxillary and Periorbital Fractures\Scans\ZygomaFractur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57356" y="1428736"/>
            <a:ext cx="5164281" cy="4336340"/>
          </a:xfr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9113451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t="3860" r="4555" b="10211"/>
          <a:stretch>
            <a:fillRect/>
          </a:stretch>
        </p:blipFill>
        <p:spPr>
          <a:xfrm>
            <a:off x="533400" y="304800"/>
            <a:ext cx="2895600" cy="3581400"/>
          </a:xfrm>
          <a:prstGeom prst="rect">
            <a:avLst/>
          </a:prstGeom>
          <a:noFill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304800"/>
            <a:ext cx="2971800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 b="14697"/>
          <a:stretch>
            <a:fillRect/>
          </a:stretch>
        </p:blipFill>
        <p:spPr bwMode="auto">
          <a:xfrm>
            <a:off x="4000496" y="4000504"/>
            <a:ext cx="3962400" cy="258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57158" y="4500570"/>
            <a:ext cx="335758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>
                <a:solidFill>
                  <a:srgbClr val="002060"/>
                </a:solidFill>
              </a:rPr>
              <a:t>Multifragmentary</a:t>
            </a:r>
            <a:r>
              <a:rPr lang="en-US" sz="2400" dirty="0">
                <a:solidFill>
                  <a:srgbClr val="002060"/>
                </a:solidFill>
              </a:rPr>
              <a:t> fracture of the left zygomatic bone</a:t>
            </a:r>
          </a:p>
        </p:txBody>
      </p:sp>
    </p:spTree>
    <p:extLst>
      <p:ext uri="{BB962C8B-B14F-4D97-AF65-F5344CB8AC3E}">
        <p14:creationId xmlns:p14="http://schemas.microsoft.com/office/powerpoint/2010/main" val="32218383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74676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33CC"/>
                </a:solidFill>
              </a:rPr>
              <a:t>Indirect orbital floor fracture (</a:t>
            </a:r>
            <a:r>
              <a:rPr lang="en-US" sz="3200" b="1" dirty="0" smtClean="0">
                <a:solidFill>
                  <a:srgbClr val="FF33CC"/>
                </a:solidFill>
              </a:rPr>
              <a:t>Blowout </a:t>
            </a:r>
            <a:r>
              <a:rPr lang="en-US" sz="3200" b="1" dirty="0">
                <a:solidFill>
                  <a:srgbClr val="FF33CC"/>
                </a:solidFill>
              </a:rPr>
              <a:t>fracture)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2071678"/>
            <a:ext cx="7972452" cy="3829064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33CC"/>
                </a:solidFill>
              </a:rPr>
              <a:t>Etiology - </a:t>
            </a:r>
            <a:r>
              <a:rPr lang="en-US" dirty="0"/>
              <a:t>it is caused by the pressure of the orbital contents on the lower wall of the orbit due to the effect of a blunt force in the </a:t>
            </a:r>
            <a:r>
              <a:rPr lang="en-US" dirty="0" err="1"/>
              <a:t>antero</a:t>
            </a:r>
            <a:r>
              <a:rPr lang="en-US" dirty="0"/>
              <a:t>-posterior direction on the orbit.</a:t>
            </a:r>
          </a:p>
          <a:p>
            <a:r>
              <a:rPr lang="en-US" b="1" dirty="0">
                <a:solidFill>
                  <a:srgbClr val="FF33CC"/>
                </a:solidFill>
              </a:rPr>
              <a:t>Symptomatology - </a:t>
            </a:r>
            <a:r>
              <a:rPr lang="en-US" dirty="0" err="1"/>
              <a:t>enophthalmos</a:t>
            </a:r>
            <a:r>
              <a:rPr lang="en-US" dirty="0"/>
              <a:t>, limited mobility of the </a:t>
            </a:r>
            <a:r>
              <a:rPr lang="en-US" dirty="0" smtClean="0"/>
              <a:t>eyeball, </a:t>
            </a:r>
            <a:r>
              <a:rPr lang="en-US" dirty="0"/>
              <a:t>diplopia, paresthesia </a:t>
            </a:r>
            <a:r>
              <a:rPr lang="en-US" dirty="0" smtClean="0"/>
              <a:t>of the </a:t>
            </a:r>
            <a:r>
              <a:rPr lang="en-US" dirty="0" err="1" smtClean="0"/>
              <a:t>infraorbital</a:t>
            </a:r>
            <a:r>
              <a:rPr lang="en-US" dirty="0" smtClean="0"/>
              <a:t> nerve.</a:t>
            </a:r>
            <a:endParaRPr lang="en-US" dirty="0"/>
          </a:p>
          <a:p>
            <a:r>
              <a:rPr lang="en-US" b="1" dirty="0">
                <a:solidFill>
                  <a:srgbClr val="FF33CC"/>
                </a:solidFill>
              </a:rPr>
              <a:t>Diagnosis - </a:t>
            </a:r>
            <a:r>
              <a:rPr lang="en-US" dirty="0"/>
              <a:t>medical history, </a:t>
            </a:r>
            <a:r>
              <a:rPr lang="en-US" dirty="0" err="1" smtClean="0"/>
              <a:t>ENT</a:t>
            </a:r>
            <a:r>
              <a:rPr lang="en-US" dirty="0" smtClean="0"/>
              <a:t> </a:t>
            </a:r>
            <a:r>
              <a:rPr lang="en-US" dirty="0"/>
              <a:t>and ophthalmological examination, CT, X-ray of the PNS and orbits.</a:t>
            </a:r>
          </a:p>
        </p:txBody>
      </p:sp>
    </p:spTree>
    <p:extLst>
      <p:ext uri="{BB962C8B-B14F-4D97-AF65-F5344CB8AC3E}">
        <p14:creationId xmlns:p14="http://schemas.microsoft.com/office/powerpoint/2010/main" val="22362191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Mechanism of </a:t>
            </a:r>
            <a:r>
              <a:rPr lang="en-US" dirty="0" smtClean="0">
                <a:solidFill>
                  <a:srgbClr val="FF33CC"/>
                </a:solidFill>
              </a:rPr>
              <a:t>injury</a:t>
            </a:r>
            <a:r>
              <a:rPr lang="sr-Latn-RS" dirty="0" smtClean="0">
                <a:solidFill>
                  <a:srgbClr val="FF33CC"/>
                </a:solidFill>
              </a:rPr>
              <a:t/>
            </a:r>
            <a:br>
              <a:rPr lang="sr-Latn-RS" dirty="0" smtClean="0">
                <a:solidFill>
                  <a:srgbClr val="FF33CC"/>
                </a:solidFill>
              </a:rPr>
            </a:br>
            <a:endParaRPr lang="en-US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D:\Decherd\Grand Rounds\Maxillary and Periorbital Fractures\Scans\OrbitalBlowoutDrawing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52" y="1714488"/>
            <a:ext cx="6101275" cy="3771586"/>
          </a:xfrm>
          <a:noFill/>
        </p:spPr>
      </p:pic>
    </p:spTree>
    <p:extLst>
      <p:ext uri="{BB962C8B-B14F-4D97-AF65-F5344CB8AC3E}">
        <p14:creationId xmlns:p14="http://schemas.microsoft.com/office/powerpoint/2010/main" val="19044270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33CC"/>
                </a:solidFill>
              </a:rPr>
              <a:t>Fracture with prolapse of </a:t>
            </a:r>
            <a:r>
              <a:rPr lang="sr-Latn-RS" dirty="0" smtClean="0">
                <a:solidFill>
                  <a:srgbClr val="FF33CC"/>
                </a:solidFill>
              </a:rPr>
              <a:t>peri</a:t>
            </a:r>
            <a:r>
              <a:rPr lang="en-US" dirty="0" smtClean="0">
                <a:solidFill>
                  <a:srgbClr val="FF33CC"/>
                </a:solidFill>
              </a:rPr>
              <a:t>orbital </a:t>
            </a:r>
            <a:r>
              <a:rPr lang="sr-Latn-RS" dirty="0" err="1" smtClean="0">
                <a:solidFill>
                  <a:srgbClr val="FF33CC"/>
                </a:solidFill>
              </a:rPr>
              <a:t>tissue</a:t>
            </a: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83970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483682" y="1785926"/>
          <a:ext cx="5715038" cy="371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02" name="Photo Editor Photo" r:id="rId3" imgW="1905266" imgH="1238423" progId="">
                  <p:embed/>
                </p:oleObj>
              </mc:Choice>
              <mc:Fallback>
                <p:oleObj name="Photo Editor Photo" r:id="rId3" imgW="1905266" imgH="123842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3682" y="1785926"/>
                        <a:ext cx="5715038" cy="3714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60809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642918"/>
            <a:ext cx="7467600" cy="560406"/>
          </a:xfrm>
        </p:spPr>
        <p:txBody>
          <a:bodyPr/>
          <a:lstStyle/>
          <a:p>
            <a:r>
              <a:rPr lang="en-US" dirty="0">
                <a:solidFill>
                  <a:srgbClr val="FF33CC"/>
                </a:solidFill>
              </a:rPr>
              <a:t>Associated with </a:t>
            </a:r>
            <a:r>
              <a:rPr lang="en-US" dirty="0" smtClean="0">
                <a:solidFill>
                  <a:srgbClr val="FF33CC"/>
                </a:solidFill>
              </a:rPr>
              <a:t>maxillary </a:t>
            </a:r>
            <a:r>
              <a:rPr lang="en-US" dirty="0">
                <a:solidFill>
                  <a:srgbClr val="FF33CC"/>
                </a:solidFill>
              </a:rPr>
              <a:t>fracture</a:t>
            </a:r>
          </a:p>
        </p:txBody>
      </p:sp>
      <p:pic>
        <p:nvPicPr>
          <p:cNvPr id="4" name="Content Placeholder 3" descr="D:\Decherd\Grand Rounds\Maxillary and Periorbital Fractures\Scans\OrbitalBlowoutCT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52" y="1785926"/>
            <a:ext cx="6003573" cy="3714202"/>
          </a:xfrm>
          <a:noFill/>
        </p:spPr>
      </p:pic>
    </p:spTree>
    <p:extLst>
      <p:ext uri="{BB962C8B-B14F-4D97-AF65-F5344CB8AC3E}">
        <p14:creationId xmlns:p14="http://schemas.microsoft.com/office/powerpoint/2010/main" val="934499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Fracture with </a:t>
            </a:r>
            <a:r>
              <a:rPr lang="en-US" dirty="0" smtClean="0">
                <a:solidFill>
                  <a:srgbClr val="FF33CC"/>
                </a:solidFill>
              </a:rPr>
              <a:t>orbital </a:t>
            </a:r>
            <a:r>
              <a:rPr lang="en-US" dirty="0">
                <a:solidFill>
                  <a:srgbClr val="FF33CC"/>
                </a:solidFill>
              </a:rPr>
              <a:t>emphysema</a:t>
            </a:r>
            <a:r>
              <a:rPr lang="sr-Latn-RS" dirty="0" smtClean="0">
                <a:solidFill>
                  <a:srgbClr val="FF33CC"/>
                </a:solidFill>
              </a:rPr>
              <a:t/>
            </a:r>
            <a:br>
              <a:rPr lang="sr-Latn-RS" dirty="0" smtClean="0">
                <a:solidFill>
                  <a:srgbClr val="FF33CC"/>
                </a:solidFill>
              </a:rPr>
            </a:b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84994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500166" y="1500174"/>
          <a:ext cx="5619790" cy="4214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26" name="Photo Editor Photo" r:id="rId3" imgW="1905266" imgH="1428949" progId="">
                  <p:embed/>
                </p:oleObj>
              </mc:Choice>
              <mc:Fallback>
                <p:oleObj name="Photo Editor Photo" r:id="rId3" imgW="1905266" imgH="142894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66" y="1500174"/>
                        <a:ext cx="5619790" cy="42148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7773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928794" y="928670"/>
          <a:ext cx="4857784" cy="4857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34" name="Photo Editor Photo" r:id="rId3" imgW="1905266" imgH="1905266" progId="">
                  <p:embed/>
                </p:oleObj>
              </mc:Choice>
              <mc:Fallback>
                <p:oleObj name="Photo Editor Photo" r:id="rId3" imgW="1905266" imgH="190526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794" y="928670"/>
                        <a:ext cx="4857784" cy="48577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04040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Fracture with </a:t>
            </a:r>
            <a:r>
              <a:rPr lang="en-US" dirty="0" err="1" smtClean="0">
                <a:solidFill>
                  <a:srgbClr val="FF33CC"/>
                </a:solidFill>
              </a:rPr>
              <a:t>hematosinus</a:t>
            </a:r>
            <a:r>
              <a:rPr lang="sr-Latn-RS" dirty="0" smtClean="0">
                <a:solidFill>
                  <a:srgbClr val="FF33CC"/>
                </a:solidFill>
              </a:rPr>
              <a:t/>
            </a:r>
            <a:br>
              <a:rPr lang="sr-Latn-RS" dirty="0" smtClean="0">
                <a:solidFill>
                  <a:srgbClr val="FF33CC"/>
                </a:solidFill>
              </a:rPr>
            </a:b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86018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500166" y="1500174"/>
          <a:ext cx="5500725" cy="4125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50" name="Photo Editor Photo" r:id="rId3" imgW="1905266" imgH="1428949" progId="">
                  <p:embed/>
                </p:oleObj>
              </mc:Choice>
              <mc:Fallback>
                <p:oleObj name="Photo Editor Photo" r:id="rId3" imgW="1905266" imgH="142894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66" y="1500174"/>
                        <a:ext cx="5500725" cy="41255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89568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Fracture of the floor of the right orbit - limited upward </a:t>
            </a:r>
            <a:r>
              <a:rPr lang="en-US" dirty="0" smtClean="0">
                <a:solidFill>
                  <a:srgbClr val="FF33CC"/>
                </a:solidFill>
              </a:rPr>
              <a:t>mobility</a:t>
            </a:r>
            <a:r>
              <a:rPr lang="sr-Latn-RS" dirty="0">
                <a:solidFill>
                  <a:srgbClr val="FF33CC"/>
                </a:solidFill>
              </a:rPr>
              <a:t/>
            </a:r>
            <a:br>
              <a:rPr lang="sr-Latn-RS" dirty="0">
                <a:solidFill>
                  <a:srgbClr val="FF33CC"/>
                </a:solidFill>
              </a:rPr>
            </a:b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87042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428596" y="2214554"/>
          <a:ext cx="7880031" cy="2286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074" name="Photo Editor Photo" r:id="rId3" imgW="2790476" imgH="809738" progId="">
                  <p:embed/>
                </p:oleObj>
              </mc:Choice>
              <mc:Fallback>
                <p:oleObj name="Photo Editor Photo" r:id="rId3" imgW="2790476" imgH="80973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2214554"/>
                        <a:ext cx="7880031" cy="22860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68707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Forced eye movement </a:t>
            </a:r>
            <a:r>
              <a:rPr lang="en-US" dirty="0" smtClean="0">
                <a:solidFill>
                  <a:srgbClr val="FF33CC"/>
                </a:solidFill>
              </a:rPr>
              <a:t>test</a:t>
            </a:r>
            <a:r>
              <a:rPr lang="sr-Latn-RS" dirty="0" smtClean="0">
                <a:solidFill>
                  <a:srgbClr val="FF33CC"/>
                </a:solidFill>
              </a:rPr>
              <a:t/>
            </a:r>
            <a:br>
              <a:rPr lang="sr-Latn-RS" dirty="0" smtClean="0">
                <a:solidFill>
                  <a:srgbClr val="FF33CC"/>
                </a:solidFill>
              </a:rPr>
            </a:br>
            <a:endParaRPr lang="en-US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D:\Decherd\Grand Rounds\Maxillary and Periorbital Fractures\Scans\ForcedDuctio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786" y="1785926"/>
            <a:ext cx="7094435" cy="3537552"/>
          </a:xfr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32361619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2910" y="1214422"/>
            <a:ext cx="7758138" cy="487375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33CC"/>
                </a:solidFill>
              </a:rPr>
              <a:t>Therapy:</a:t>
            </a:r>
          </a:p>
          <a:p>
            <a:r>
              <a:rPr lang="en-US" sz="3200" b="1" dirty="0">
                <a:solidFill>
                  <a:srgbClr val="FF33CC"/>
                </a:solidFill>
              </a:rPr>
              <a:t>surgical: </a:t>
            </a:r>
            <a:r>
              <a:rPr lang="en-US" dirty="0"/>
              <a:t>maxillary sinus surgery according to </a:t>
            </a:r>
            <a:r>
              <a:rPr lang="en-US" dirty="0" smtClean="0"/>
              <a:t>Caldwell-Luck</a:t>
            </a:r>
            <a:r>
              <a:rPr lang="en-US" dirty="0"/>
              <a:t>, lower </a:t>
            </a:r>
            <a:r>
              <a:rPr lang="en-US" dirty="0" err="1"/>
              <a:t>orbitotomy</a:t>
            </a:r>
            <a:r>
              <a:rPr lang="en-US" dirty="0"/>
              <a:t> with repositioning and implantation of mesh on the floor of the orbit, </a:t>
            </a:r>
            <a:r>
              <a:rPr lang="en-US" dirty="0" err="1"/>
              <a:t>osteosynthesis</a:t>
            </a:r>
            <a:r>
              <a:rPr lang="en-US" dirty="0"/>
              <a:t>.</a:t>
            </a:r>
          </a:p>
          <a:p>
            <a:r>
              <a:rPr lang="en-US" sz="3200" b="1" dirty="0">
                <a:solidFill>
                  <a:srgbClr val="FF33CC"/>
                </a:solidFill>
              </a:rPr>
              <a:t>conservative: </a:t>
            </a:r>
            <a:r>
              <a:rPr lang="en-US" dirty="0" err="1" smtClean="0"/>
              <a:t>TT</a:t>
            </a:r>
            <a:r>
              <a:rPr lang="en-US" dirty="0" smtClean="0"/>
              <a:t> </a:t>
            </a:r>
            <a:r>
              <a:rPr lang="en-US" dirty="0"/>
              <a:t>protection, antibiotics, analgesics.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306175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32" y="1071546"/>
            <a:ext cx="6172200" cy="2518256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</a:rPr>
              <a:t>Epistaxis</a:t>
            </a:r>
            <a:endParaRPr lang="en-US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67934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428604"/>
            <a:ext cx="8215370" cy="6143668"/>
          </a:xfrm>
        </p:spPr>
        <p:txBody>
          <a:bodyPr/>
          <a:lstStyle/>
          <a:p>
            <a:r>
              <a:rPr lang="en-US" dirty="0"/>
              <a:t>It represents an </a:t>
            </a:r>
            <a:r>
              <a:rPr lang="en-US" dirty="0">
                <a:solidFill>
                  <a:srgbClr val="FF0000"/>
                </a:solidFill>
              </a:rPr>
              <a:t>emergency </a:t>
            </a:r>
            <a:r>
              <a:rPr lang="en-US" dirty="0"/>
              <a:t>in the ENT.</a:t>
            </a:r>
          </a:p>
          <a:p>
            <a:r>
              <a:rPr lang="en-US" dirty="0"/>
              <a:t>It is more common in children and very old people.</a:t>
            </a:r>
          </a:p>
          <a:p>
            <a:r>
              <a:rPr lang="en-US" dirty="0"/>
              <a:t>Most often from the nasal septum, but also from the lateral wall.</a:t>
            </a:r>
          </a:p>
        </p:txBody>
      </p:sp>
      <p:pic>
        <p:nvPicPr>
          <p:cNvPr id="4" name="Content Placeholder 3"/>
          <p:cNvPicPr>
            <a:picLocks/>
          </p:cNvPicPr>
          <p:nvPr/>
        </p:nvPicPr>
        <p:blipFill>
          <a:blip r:embed="rId2"/>
          <a:srcRect l="980" t="2374" r="2940" b="1582"/>
          <a:stretch>
            <a:fillRect/>
          </a:stretch>
        </p:blipFill>
        <p:spPr>
          <a:xfrm>
            <a:off x="1643042" y="2214554"/>
            <a:ext cx="5715040" cy="3800492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39075598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785794"/>
            <a:ext cx="8072494" cy="4873752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>
                <a:solidFill>
                  <a:srgbClr val="FF33CC"/>
                </a:solidFill>
              </a:rPr>
              <a:t>Etiology - </a:t>
            </a:r>
            <a:r>
              <a:rPr lang="en-US" sz="2800" dirty="0"/>
              <a:t>local and general</a:t>
            </a:r>
          </a:p>
          <a:p>
            <a:endParaRPr lang="en-US" sz="2800" b="1" dirty="0">
              <a:solidFill>
                <a:srgbClr val="FF33CC"/>
              </a:solidFill>
            </a:endParaRPr>
          </a:p>
          <a:p>
            <a:r>
              <a:rPr lang="en-US" sz="2800" b="1" dirty="0">
                <a:solidFill>
                  <a:srgbClr val="FF33CC"/>
                </a:solidFill>
              </a:rPr>
              <a:t>Local causes: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trauma</a:t>
            </a:r>
            <a:r>
              <a:rPr lang="en-US" sz="2800" b="1" dirty="0">
                <a:solidFill>
                  <a:srgbClr val="FF33CC"/>
                </a:solidFill>
              </a:rPr>
              <a:t> - </a:t>
            </a:r>
            <a:r>
              <a:rPr lang="en-US" sz="2800" dirty="0"/>
              <a:t>injury to </a:t>
            </a:r>
            <a:r>
              <a:rPr lang="en-US" sz="2800" dirty="0" err="1"/>
              <a:t>Kiesselbach's</a:t>
            </a:r>
            <a:r>
              <a:rPr lang="en-US" sz="2800" dirty="0"/>
              <a:t> plexus, injury and fracture of the nasal bones, nasal septum, damage to the facial </a:t>
            </a:r>
            <a:r>
              <a:rPr lang="en-US" sz="2800" dirty="0" smtClean="0"/>
              <a:t>bones, </a:t>
            </a:r>
            <a:r>
              <a:rPr lang="en-US" sz="2800" dirty="0"/>
              <a:t>fractures of the front parts of the skull base, perforation of the nasal septum.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inflammation</a:t>
            </a:r>
            <a:r>
              <a:rPr lang="en-US" sz="2800" b="1" dirty="0">
                <a:solidFill>
                  <a:srgbClr val="FF33CC"/>
                </a:solidFill>
              </a:rPr>
              <a:t> - </a:t>
            </a:r>
            <a:r>
              <a:rPr lang="en-US" sz="2800" dirty="0"/>
              <a:t>Rhinitis </a:t>
            </a:r>
            <a:r>
              <a:rPr lang="en-US" sz="2800" dirty="0" err="1"/>
              <a:t>sicca</a:t>
            </a:r>
            <a:r>
              <a:rPr lang="en-US" sz="2800" dirty="0"/>
              <a:t> </a:t>
            </a:r>
            <a:r>
              <a:rPr lang="en-US" sz="2800" dirty="0" smtClean="0"/>
              <a:t>anterior most </a:t>
            </a:r>
            <a:r>
              <a:rPr lang="en-US" sz="2800" dirty="0"/>
              <a:t>often, while other acute and chronic inflammations of the nasal mucosa are less common.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755193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285728"/>
            <a:ext cx="8286808" cy="578647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environmental </a:t>
            </a:r>
            <a:r>
              <a:rPr lang="en-US" b="1" dirty="0" smtClean="0">
                <a:solidFill>
                  <a:srgbClr val="FF0000"/>
                </a:solidFill>
              </a:rPr>
              <a:t>factors </a:t>
            </a:r>
            <a:r>
              <a:rPr lang="en-US" b="1" dirty="0">
                <a:solidFill>
                  <a:srgbClr val="FF33CC"/>
                </a:solidFill>
              </a:rPr>
              <a:t>- </a:t>
            </a:r>
            <a:r>
              <a:rPr lang="en-US" dirty="0"/>
              <a:t>high altitude, exposure </a:t>
            </a:r>
            <a:r>
              <a:rPr lang="en-US" dirty="0" smtClean="0"/>
              <a:t>to the UV radiation, </a:t>
            </a:r>
            <a:r>
              <a:rPr lang="en-US" dirty="0"/>
              <a:t>dry air in rooms with central heating, </a:t>
            </a:r>
            <a:r>
              <a:rPr lang="en-US" dirty="0" smtClean="0"/>
              <a:t>furnaces </a:t>
            </a:r>
            <a:r>
              <a:rPr lang="en-US" dirty="0"/>
              <a:t>and heaters</a:t>
            </a:r>
          </a:p>
          <a:p>
            <a:endParaRPr lang="en-US" b="1" dirty="0">
              <a:solidFill>
                <a:srgbClr val="FF33CC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tumors of the nose, PNS and surroundings </a:t>
            </a:r>
            <a:r>
              <a:rPr lang="en-US" b="1" dirty="0">
                <a:solidFill>
                  <a:srgbClr val="FF33CC"/>
                </a:solidFill>
              </a:rPr>
              <a:t>- </a:t>
            </a:r>
            <a:r>
              <a:rPr lang="en-US" dirty="0"/>
              <a:t>most often malignant, from benign: juvenile </a:t>
            </a:r>
            <a:r>
              <a:rPr lang="en-US" dirty="0" err="1"/>
              <a:t>angiofibroma</a:t>
            </a:r>
            <a:r>
              <a:rPr lang="en-US" dirty="0"/>
              <a:t> of the nasopharynx and hemangioma of the nasal septum ("bleeding polyp")</a:t>
            </a:r>
          </a:p>
          <a:p>
            <a:endParaRPr lang="en-US" b="1" dirty="0">
              <a:solidFill>
                <a:srgbClr val="FF33CC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foreign bodies of the nose and </a:t>
            </a:r>
            <a:r>
              <a:rPr lang="en-US" b="1" dirty="0" err="1">
                <a:solidFill>
                  <a:srgbClr val="FF0000"/>
                </a:solidFill>
              </a:rPr>
              <a:t>rhinoliths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33CC"/>
                </a:solidFill>
              </a:rPr>
              <a:t>- </a:t>
            </a:r>
            <a:r>
              <a:rPr lang="en-US" dirty="0" smtClean="0"/>
              <a:t>mild </a:t>
            </a:r>
            <a:r>
              <a:rPr lang="en-US" dirty="0"/>
              <a:t>bleeding</a:t>
            </a:r>
          </a:p>
          <a:p>
            <a:endParaRPr lang="en-US" b="1" dirty="0">
              <a:solidFill>
                <a:srgbClr val="FF33CC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idiopathic bleeding </a:t>
            </a:r>
            <a:r>
              <a:rPr lang="en-US" b="1" dirty="0">
                <a:solidFill>
                  <a:srgbClr val="FF33CC"/>
                </a:solidFill>
              </a:rPr>
              <a:t>- </a:t>
            </a:r>
            <a:r>
              <a:rPr lang="en-US" dirty="0"/>
              <a:t>harmless, they stop spontaneously</a:t>
            </a:r>
          </a:p>
        </p:txBody>
      </p:sp>
    </p:spTree>
    <p:extLst>
      <p:ext uri="{BB962C8B-B14F-4D97-AF65-F5344CB8AC3E}">
        <p14:creationId xmlns:p14="http://schemas.microsoft.com/office/powerpoint/2010/main" val="21883633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rmAutofit/>
          </a:bodyPr>
          <a:lstStyle/>
          <a:p>
            <a:pPr algn="ctr"/>
            <a:r>
              <a:rPr lang="en-US" dirty="0" err="1">
                <a:solidFill>
                  <a:srgbClr val="FF33CC"/>
                </a:solidFill>
              </a:rPr>
              <a:t>Kiesselbach's</a:t>
            </a:r>
            <a:r>
              <a:rPr lang="en-US" dirty="0">
                <a:solidFill>
                  <a:srgbClr val="FF33CC"/>
                </a:solidFill>
              </a:rPr>
              <a:t> plexus</a:t>
            </a:r>
          </a:p>
        </p:txBody>
      </p:sp>
      <p:graphicFrame>
        <p:nvGraphicFramePr>
          <p:cNvPr id="88066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857488" y="1285860"/>
          <a:ext cx="2928957" cy="43809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098" name="Photo Editor Photo" r:id="rId3" imgW="1114581" imgH="1666667" progId="">
                  <p:embed/>
                </p:oleObj>
              </mc:Choice>
              <mc:Fallback>
                <p:oleObj name="Photo Editor Photo" r:id="rId3" imgW="1114581" imgH="166666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488" y="1285860"/>
                        <a:ext cx="2928957" cy="43809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5596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Perforation of the nasal </a:t>
            </a:r>
            <a:r>
              <a:rPr lang="en-US" dirty="0" smtClean="0">
                <a:solidFill>
                  <a:srgbClr val="FF33CC"/>
                </a:solidFill>
              </a:rPr>
              <a:t>septum</a:t>
            </a:r>
            <a:r>
              <a:rPr lang="sr-Latn-RS" dirty="0" smtClean="0">
                <a:solidFill>
                  <a:srgbClr val="FF33CC"/>
                </a:solidFill>
              </a:rPr>
              <a:t/>
            </a:r>
            <a:br>
              <a:rPr lang="sr-Latn-RS" dirty="0" smtClean="0">
                <a:solidFill>
                  <a:srgbClr val="FF33CC"/>
                </a:solidFill>
              </a:rPr>
            </a:b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89090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214414" y="1357298"/>
          <a:ext cx="6096000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22" name="Photo Editor Photo" r:id="rId3" imgW="6095238" imgH="4571429" progId="">
                  <p:embed/>
                </p:oleObj>
              </mc:Choice>
              <mc:Fallback>
                <p:oleObj name="Photo Editor Photo" r:id="rId3" imgW="6095238" imgH="45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14" y="1357298"/>
                        <a:ext cx="6096000" cy="457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0878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ure1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000232" y="928670"/>
            <a:ext cx="4817962" cy="4873625"/>
          </a:xfrm>
        </p:spPr>
      </p:pic>
    </p:spTree>
    <p:extLst>
      <p:ext uri="{BB962C8B-B14F-4D97-AF65-F5344CB8AC3E}">
        <p14:creationId xmlns:p14="http://schemas.microsoft.com/office/powerpoint/2010/main" val="58559086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Perforation of the nasal septum</a:t>
            </a:r>
            <a:br>
              <a:rPr lang="en-US" dirty="0">
                <a:solidFill>
                  <a:srgbClr val="FF33CC"/>
                </a:solidFill>
              </a:rPr>
            </a:br>
            <a:endParaRPr lang="en-US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D:\Pictures\Nose PNS\Septal perf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71670" y="1500174"/>
            <a:ext cx="4445000" cy="4178300"/>
          </a:xfrm>
          <a:noFill/>
        </p:spPr>
      </p:pic>
    </p:spTree>
    <p:extLst>
      <p:ext uri="{BB962C8B-B14F-4D97-AF65-F5344CB8AC3E}">
        <p14:creationId xmlns:p14="http://schemas.microsoft.com/office/powerpoint/2010/main" val="88242508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Juvenile </a:t>
            </a:r>
            <a:r>
              <a:rPr lang="en-US" dirty="0" err="1">
                <a:solidFill>
                  <a:srgbClr val="FF33CC"/>
                </a:solidFill>
              </a:rPr>
              <a:t>angiofibroma</a:t>
            </a:r>
            <a:r>
              <a:rPr lang="en-US" dirty="0">
                <a:solidFill>
                  <a:srgbClr val="FF33CC"/>
                </a:solidFill>
              </a:rPr>
              <a:t> of the nasopharynx</a:t>
            </a:r>
            <a:endParaRPr lang="en-US" dirty="0"/>
          </a:p>
        </p:txBody>
      </p:sp>
      <p:graphicFrame>
        <p:nvGraphicFramePr>
          <p:cNvPr id="90114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214546" y="1643050"/>
          <a:ext cx="4286280" cy="4190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146" name="Photo Editor Photo" r:id="rId3" imgW="4667902" imgH="4563112" progId="">
                  <p:embed/>
                </p:oleObj>
              </mc:Choice>
              <mc:Fallback>
                <p:oleObj name="Photo Editor Photo" r:id="rId3" imgW="4667902" imgH="456311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46" y="1643050"/>
                        <a:ext cx="4286280" cy="41900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647115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Juvenile </a:t>
            </a:r>
            <a:r>
              <a:rPr lang="en-US" dirty="0" err="1">
                <a:solidFill>
                  <a:srgbClr val="FF33CC"/>
                </a:solidFill>
              </a:rPr>
              <a:t>angiofibroma</a:t>
            </a:r>
            <a:r>
              <a:rPr lang="en-US" dirty="0">
                <a:solidFill>
                  <a:srgbClr val="FF33CC"/>
                </a:solidFill>
              </a:rPr>
              <a:t> of the nasopharynx</a:t>
            </a:r>
          </a:p>
        </p:txBody>
      </p:sp>
      <p:pic>
        <p:nvPicPr>
          <p:cNvPr id="9113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928802"/>
            <a:ext cx="4758131" cy="36172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3569559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Carcinoma of the </a:t>
            </a:r>
            <a:r>
              <a:rPr lang="en-US" dirty="0" smtClean="0">
                <a:solidFill>
                  <a:srgbClr val="FF33CC"/>
                </a:solidFill>
              </a:rPr>
              <a:t>nasopharynx</a:t>
            </a:r>
            <a:r>
              <a:rPr lang="sr-Latn-RS" dirty="0" smtClean="0">
                <a:solidFill>
                  <a:srgbClr val="FF33CC"/>
                </a:solidFill>
              </a:rPr>
              <a:t/>
            </a:r>
            <a:br>
              <a:rPr lang="sr-Latn-RS" dirty="0" smtClean="0">
                <a:solidFill>
                  <a:srgbClr val="FF33CC"/>
                </a:solidFill>
              </a:rPr>
            </a:b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92162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928794" y="1428736"/>
          <a:ext cx="4778375" cy="405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170" name="Image" r:id="rId3" imgW="4777974" imgH="4053653" progId="">
                  <p:embed/>
                </p:oleObj>
              </mc:Choice>
              <mc:Fallback>
                <p:oleObj name="Image" r:id="rId3" imgW="4777974" imgH="405365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794" y="1428736"/>
                        <a:ext cx="4778375" cy="405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376693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571480"/>
            <a:ext cx="8429684" cy="564360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General causes:</a:t>
            </a:r>
          </a:p>
          <a:p>
            <a:r>
              <a:rPr lang="en-US" b="1" dirty="0">
                <a:solidFill>
                  <a:srgbClr val="FF0000"/>
                </a:solidFill>
              </a:rPr>
              <a:t>infectious diseases - </a:t>
            </a:r>
            <a:r>
              <a:rPr lang="en-US" b="1" i="1" dirty="0"/>
              <a:t>influenza, scarlet fever, measles, typhus, hemorrhagic mouse fever</a:t>
            </a:r>
          </a:p>
          <a:p>
            <a:r>
              <a:rPr lang="en-US" b="1" dirty="0">
                <a:solidFill>
                  <a:srgbClr val="FF0000"/>
                </a:solidFill>
              </a:rPr>
              <a:t>diseases of the cardiovascular system - </a:t>
            </a:r>
            <a:r>
              <a:rPr lang="en-US" dirty="0"/>
              <a:t>atherosclerosis and hypertension</a:t>
            </a:r>
          </a:p>
          <a:p>
            <a:r>
              <a:rPr lang="en-US" b="1" dirty="0">
                <a:solidFill>
                  <a:srgbClr val="FF0000"/>
                </a:solidFill>
              </a:rPr>
              <a:t>blood diseases and coagulopathy - </a:t>
            </a:r>
            <a:r>
              <a:rPr lang="en-US" dirty="0"/>
              <a:t>thrombocytopenia, deficiency of prothrombin, fibrinogen, vitamins A, K and C, anemia, </a:t>
            </a:r>
            <a:r>
              <a:rPr lang="en-US" dirty="0" err="1"/>
              <a:t>leukosis</a:t>
            </a:r>
            <a:r>
              <a:rPr lang="en-US" dirty="0"/>
              <a:t>, hemophilia, Randy-Osler-Weber disease</a:t>
            </a:r>
          </a:p>
          <a:p>
            <a:r>
              <a:rPr lang="en-US" b="1" dirty="0">
                <a:solidFill>
                  <a:srgbClr val="FF0000"/>
                </a:solidFill>
              </a:rPr>
              <a:t>kidney and liver disease</a:t>
            </a:r>
          </a:p>
          <a:p>
            <a:r>
              <a:rPr lang="en-US" b="1" dirty="0">
                <a:solidFill>
                  <a:srgbClr val="FF0000"/>
                </a:solidFill>
              </a:rPr>
              <a:t>endocrine disorders</a:t>
            </a:r>
          </a:p>
          <a:p>
            <a:r>
              <a:rPr lang="en-US" b="1" dirty="0">
                <a:solidFill>
                  <a:srgbClr val="FF0000"/>
                </a:solidFill>
              </a:rPr>
              <a:t>hereditary hemorrhagic telangiectasia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anticoagulant drugs</a:t>
            </a:r>
            <a:endParaRPr lang="en-US" sz="2400" b="1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96258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dirty="0">
                <a:solidFill>
                  <a:srgbClr val="FF33CC"/>
                </a:solidFill>
              </a:rPr>
              <a:t>Randy-Osler-Weber </a:t>
            </a:r>
            <a:r>
              <a:rPr lang="en-US" sz="3200" dirty="0" smtClean="0">
                <a:solidFill>
                  <a:srgbClr val="FF33CC"/>
                </a:solidFill>
              </a:rPr>
              <a:t>disease</a:t>
            </a:r>
            <a:r>
              <a:rPr lang="sr-Latn-RS" sz="3200" dirty="0" smtClean="0">
                <a:solidFill>
                  <a:srgbClr val="FF33CC"/>
                </a:solidFill>
              </a:rPr>
              <a:t/>
            </a:r>
            <a:br>
              <a:rPr lang="sr-Latn-RS" sz="3200" dirty="0" smtClean="0">
                <a:solidFill>
                  <a:srgbClr val="FF33CC"/>
                </a:solidFill>
              </a:rPr>
            </a:b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93186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534982" y="2285992"/>
          <a:ext cx="3803175" cy="2643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194" name="Photo Editor Photo" r:id="rId3" imgW="1905266" imgH="1324160" progId="">
                  <p:embed/>
                </p:oleObj>
              </mc:Choice>
              <mc:Fallback>
                <p:oleObj name="Photo Editor Photo" r:id="rId3" imgW="1905266" imgH="13241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982" y="2285992"/>
                        <a:ext cx="3803175" cy="2643206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187" name="Object 4"/>
          <p:cNvGraphicFramePr>
            <a:graphicFrameLocks noChangeAspect="1"/>
          </p:cNvGraphicFramePr>
          <p:nvPr/>
        </p:nvGraphicFramePr>
        <p:xfrm>
          <a:off x="4572000" y="2285992"/>
          <a:ext cx="3886200" cy="264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195" name="Photo Editor Photo" r:id="rId5" imgW="1905266" imgH="1295238" progId="">
                  <p:embed/>
                </p:oleObj>
              </mc:Choice>
              <mc:Fallback>
                <p:oleObj name="Photo Editor Photo" r:id="rId5" imgW="1905266" imgH="129523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285992"/>
                        <a:ext cx="3886200" cy="2641600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161154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dirty="0">
                <a:solidFill>
                  <a:srgbClr val="FF33CC"/>
                </a:solidFill>
              </a:rPr>
              <a:t>Randy-Osler-Weber </a:t>
            </a:r>
            <a:r>
              <a:rPr lang="en-US" sz="3200" dirty="0" smtClean="0">
                <a:solidFill>
                  <a:srgbClr val="FF33CC"/>
                </a:solidFill>
              </a:rPr>
              <a:t>disease</a:t>
            </a:r>
            <a:r>
              <a:rPr lang="sr-Latn-RS" sz="3200" dirty="0" smtClean="0">
                <a:solidFill>
                  <a:srgbClr val="FF33CC"/>
                </a:solidFill>
              </a:rPr>
              <a:t/>
            </a:r>
            <a:br>
              <a:rPr lang="sr-Latn-RS" sz="3200" dirty="0" smtClean="0">
                <a:solidFill>
                  <a:srgbClr val="FF33CC"/>
                </a:solidFill>
              </a:rPr>
            </a:br>
            <a:endParaRPr lang="en-US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C:\porter\hht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0436" y="2139228"/>
            <a:ext cx="4067249" cy="2932846"/>
          </a:xfrm>
          <a:noFill/>
        </p:spPr>
      </p:pic>
      <p:pic>
        <p:nvPicPr>
          <p:cNvPr id="5" name="Picture 4" descr="C:\porter\hht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72000" y="2143116"/>
            <a:ext cx="4038600" cy="2909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0700281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7972452" cy="928694"/>
          </a:xfrm>
        </p:spPr>
        <p:txBody>
          <a:bodyPr>
            <a:normAutofit fontScale="90000"/>
          </a:bodyPr>
          <a:lstStyle/>
          <a:p>
            <a:r>
              <a:rPr lang="en-US" sz="2400" dirty="0">
                <a:solidFill>
                  <a:srgbClr val="FF33CC"/>
                </a:solidFill>
              </a:rPr>
              <a:t>Localization: anterior part of the septum (</a:t>
            </a:r>
            <a:r>
              <a:rPr lang="en-US" sz="2400" dirty="0" err="1">
                <a:solidFill>
                  <a:srgbClr val="FF33CC"/>
                </a:solidFill>
              </a:rPr>
              <a:t>Kiesselbach's</a:t>
            </a:r>
            <a:r>
              <a:rPr lang="en-US" sz="2400" dirty="0">
                <a:solidFill>
                  <a:srgbClr val="FF33CC"/>
                </a:solidFill>
              </a:rPr>
              <a:t> plexus) - </a:t>
            </a:r>
            <a:r>
              <a:rPr lang="en-US" sz="2400" dirty="0">
                <a:solidFill>
                  <a:schemeClr val="tx1"/>
                </a:solidFill>
              </a:rPr>
              <a:t>most often, it is less dangerous.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09016" y="1714488"/>
            <a:ext cx="6663380" cy="400052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755407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429684" cy="1571636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FF33CC"/>
                </a:solidFill>
              </a:rPr>
              <a:t>Localization: back and upper parts of the nasal cavity, lateral wall - </a:t>
            </a:r>
            <a:r>
              <a:rPr lang="en-US" sz="2400" dirty="0">
                <a:solidFill>
                  <a:schemeClr val="tx1"/>
                </a:solidFill>
              </a:rPr>
              <a:t>more serious and intense bleeding that can threaten the patient's life.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5276"/>
          <a:stretch>
            <a:fillRect/>
          </a:stretch>
        </p:blipFill>
        <p:spPr bwMode="auto">
          <a:xfrm>
            <a:off x="928662" y="1928802"/>
            <a:ext cx="6815698" cy="413040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8365196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571480"/>
            <a:ext cx="8215370" cy="5500726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33CC"/>
                </a:solidFill>
              </a:rPr>
              <a:t>Symptomatology - </a:t>
            </a:r>
            <a:r>
              <a:rPr lang="en-US" dirty="0"/>
              <a:t>from slight to so severe that it is manifested by anxiety, pallor, drop in arterial tension, accelerated pulse and collapse leading to hemorrhagic shock.</a:t>
            </a:r>
          </a:p>
          <a:p>
            <a:endParaRPr lang="en-US" b="1" dirty="0">
              <a:solidFill>
                <a:srgbClr val="FF33CC"/>
              </a:solidFill>
            </a:endParaRPr>
          </a:p>
          <a:p>
            <a:r>
              <a:rPr lang="en-US" b="1" dirty="0">
                <a:solidFill>
                  <a:srgbClr val="FF33CC"/>
                </a:solidFill>
              </a:rPr>
              <a:t>Diagnosis </a:t>
            </a:r>
            <a:r>
              <a:rPr lang="en-US" b="1" dirty="0" smtClean="0">
                <a:solidFill>
                  <a:srgbClr val="FF33CC"/>
                </a:solidFill>
              </a:rPr>
              <a:t>– </a:t>
            </a:r>
            <a:r>
              <a:rPr lang="en-US" dirty="0" smtClean="0"/>
              <a:t>medical history</a:t>
            </a:r>
            <a:r>
              <a:rPr lang="en-US" dirty="0"/>
              <a:t>, clinical </a:t>
            </a:r>
            <a:r>
              <a:rPr lang="en-US" dirty="0" smtClean="0"/>
              <a:t>presentation, </a:t>
            </a:r>
            <a:r>
              <a:rPr lang="en-US" dirty="0" err="1"/>
              <a:t>rhinoscopy</a:t>
            </a:r>
            <a:r>
              <a:rPr lang="en-US" dirty="0"/>
              <a:t>, laboratory tests</a:t>
            </a:r>
          </a:p>
          <a:p>
            <a:endParaRPr lang="en-US" b="1" dirty="0">
              <a:solidFill>
                <a:srgbClr val="FF33CC"/>
              </a:solidFill>
            </a:endParaRPr>
          </a:p>
          <a:p>
            <a:r>
              <a:rPr lang="en-US" b="1" dirty="0">
                <a:solidFill>
                  <a:srgbClr val="FF33CC"/>
                </a:solidFill>
              </a:rPr>
              <a:t>Therapy - </a:t>
            </a:r>
            <a:r>
              <a:rPr lang="en-US" dirty="0" smtClean="0"/>
              <a:t>digital </a:t>
            </a:r>
            <a:r>
              <a:rPr lang="en-US" dirty="0"/>
              <a:t>compression, chemical cauterization, </a:t>
            </a:r>
            <a:r>
              <a:rPr lang="en-US" dirty="0" err="1"/>
              <a:t>electrocauterization</a:t>
            </a:r>
            <a:r>
              <a:rPr lang="en-US" dirty="0"/>
              <a:t>, anterior </a:t>
            </a:r>
            <a:r>
              <a:rPr lang="en-US" dirty="0" smtClean="0"/>
              <a:t>nasal packing, </a:t>
            </a:r>
            <a:r>
              <a:rPr lang="en-US" dirty="0"/>
              <a:t>posterior </a:t>
            </a:r>
            <a:r>
              <a:rPr lang="en-US" dirty="0" smtClean="0"/>
              <a:t>nasal packing, </a:t>
            </a:r>
            <a:r>
              <a:rPr lang="en-US" dirty="0"/>
              <a:t>ligation of arteries (</a:t>
            </a:r>
            <a:r>
              <a:rPr lang="en-US" dirty="0" err="1" smtClean="0"/>
              <a:t>maxillar</a:t>
            </a:r>
            <a:r>
              <a:rPr lang="en-US" dirty="0" smtClean="0"/>
              <a:t>, </a:t>
            </a:r>
            <a:r>
              <a:rPr lang="en-US" dirty="0"/>
              <a:t>anterior ethmoid and external carotid), transfusion of blood and plasma derivatives (if necessary), treatment of the underlying disease that caused the bleeding.</a:t>
            </a:r>
          </a:p>
        </p:txBody>
      </p:sp>
    </p:spTree>
    <p:extLst>
      <p:ext uri="{BB962C8B-B14F-4D97-AF65-F5344CB8AC3E}">
        <p14:creationId xmlns:p14="http://schemas.microsoft.com/office/powerpoint/2010/main" val="1810489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7010094 - Copy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25081" t="6742" r="15553" b="14103"/>
          <a:stretch>
            <a:fillRect/>
          </a:stretch>
        </p:blipFill>
        <p:spPr>
          <a:xfrm>
            <a:off x="2000232" y="1071546"/>
            <a:ext cx="4714908" cy="4714908"/>
          </a:xfrm>
        </p:spPr>
      </p:pic>
    </p:spTree>
    <p:extLst>
      <p:ext uri="{BB962C8B-B14F-4D97-AF65-F5344CB8AC3E}">
        <p14:creationId xmlns:p14="http://schemas.microsoft.com/office/powerpoint/2010/main" val="257525328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Anterior </a:t>
            </a:r>
            <a:r>
              <a:rPr lang="en-US" dirty="0" smtClean="0">
                <a:solidFill>
                  <a:srgbClr val="FF33CC"/>
                </a:solidFill>
              </a:rPr>
              <a:t>nasal packing</a:t>
            </a:r>
            <a:endParaRPr lang="en-US" dirty="0">
              <a:solidFill>
                <a:srgbClr val="FF33CC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4031310" cy="366214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714488"/>
            <a:ext cx="3810000" cy="36576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7562174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Foam packing </a:t>
            </a:r>
            <a:r>
              <a:rPr lang="en-US" dirty="0" smtClean="0">
                <a:solidFill>
                  <a:srgbClr val="FF33CC"/>
                </a:solidFill>
              </a:rPr>
              <a:t>(</a:t>
            </a:r>
            <a:r>
              <a:rPr lang="en-US" dirty="0">
                <a:solidFill>
                  <a:srgbClr val="FF33CC"/>
                </a:solidFill>
              </a:rPr>
              <a:t>PVA - polyvinyl alcohol</a:t>
            </a:r>
            <a:r>
              <a:rPr lang="en-US" dirty="0" smtClean="0">
                <a:solidFill>
                  <a:srgbClr val="FF33CC"/>
                </a:solidFill>
              </a:rPr>
              <a:t>)</a:t>
            </a:r>
            <a:r>
              <a:rPr lang="sr-Latn-RS" dirty="0" smtClean="0">
                <a:solidFill>
                  <a:srgbClr val="FF33CC"/>
                </a:solidFill>
              </a:rPr>
              <a:t/>
            </a:r>
            <a:br>
              <a:rPr lang="sr-Latn-RS" dirty="0" smtClean="0">
                <a:solidFill>
                  <a:srgbClr val="FF33CC"/>
                </a:solidFill>
              </a:rPr>
            </a:b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94210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42910" y="2214554"/>
          <a:ext cx="3571900" cy="267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18" name="Photo Editor Photo" r:id="rId3" imgW="1905266" imgH="1428949" progId="">
                  <p:embed/>
                </p:oleObj>
              </mc:Choice>
              <mc:Fallback>
                <p:oleObj name="Photo Editor Photo" r:id="rId3" imgW="1905266" imgH="142894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2214554"/>
                        <a:ext cx="3571900" cy="267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1" name="Object 4"/>
          <p:cNvGraphicFramePr>
            <a:graphicFrameLocks noChangeAspect="1"/>
          </p:cNvGraphicFramePr>
          <p:nvPr/>
        </p:nvGraphicFramePr>
        <p:xfrm>
          <a:off x="4714876" y="2214554"/>
          <a:ext cx="3581400" cy="268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19" name="Photo Editor Photo" r:id="rId5" imgW="1905266" imgH="1428949" progId="">
                  <p:embed/>
                </p:oleObj>
              </mc:Choice>
              <mc:Fallback>
                <p:oleObj name="Photo Editor Photo" r:id="rId5" imgW="1905266" imgH="142894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6" y="2214554"/>
                        <a:ext cx="3581400" cy="2686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436145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582594"/>
          </a:xfrm>
        </p:spPr>
        <p:txBody>
          <a:bodyPr>
            <a:noAutofit/>
          </a:bodyPr>
          <a:lstStyle/>
          <a:p>
            <a:pPr algn="ctr"/>
            <a:r>
              <a:rPr lang="sr-Latn-RS" sz="2800" dirty="0" smtClean="0">
                <a:solidFill>
                  <a:srgbClr val="FF33CC"/>
                </a:solidFill>
              </a:rPr>
              <a:t>Posterior</a:t>
            </a:r>
            <a:r>
              <a:rPr lang="en-US" sz="2800" dirty="0" smtClean="0">
                <a:solidFill>
                  <a:srgbClr val="FF33CC"/>
                </a:solidFill>
              </a:rPr>
              <a:t> packing </a:t>
            </a:r>
            <a:r>
              <a:rPr lang="en-US" sz="2800" dirty="0">
                <a:solidFill>
                  <a:srgbClr val="FF33CC"/>
                </a:solidFill>
              </a:rPr>
              <a:t>according to </a:t>
            </a:r>
            <a:r>
              <a:rPr lang="en-US" sz="2800" dirty="0" err="1">
                <a:solidFill>
                  <a:srgbClr val="FF33CC"/>
                </a:solidFill>
              </a:rPr>
              <a:t>Bellocq</a:t>
            </a:r>
            <a:r>
              <a:rPr lang="en-US" sz="2800" dirty="0">
                <a:solidFill>
                  <a:srgbClr val="FF33CC"/>
                </a:solidFill>
              </a:rPr>
              <a:t> 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071546"/>
            <a:ext cx="5708858" cy="48736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967445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72547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FF33CC"/>
                </a:solidFill>
              </a:rPr>
              <a:t>Posterior packing according </a:t>
            </a:r>
            <a:r>
              <a:rPr lang="en-US" sz="2800" dirty="0">
                <a:solidFill>
                  <a:srgbClr val="FF33CC"/>
                </a:solidFill>
              </a:rPr>
              <a:t>to </a:t>
            </a:r>
            <a:r>
              <a:rPr lang="en-US" sz="2800" dirty="0" err="1" smtClean="0">
                <a:solidFill>
                  <a:srgbClr val="FF33CC"/>
                </a:solidFill>
              </a:rPr>
              <a:t>Bellocq</a:t>
            </a:r>
            <a:endParaRPr lang="en-US" sz="2800" dirty="0"/>
          </a:p>
        </p:txBody>
      </p:sp>
      <p:pic>
        <p:nvPicPr>
          <p:cNvPr id="4" name="Picture 4" descr="D:\Pictures\Nose PNS\Post Pack 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10" y="1428736"/>
            <a:ext cx="3571900" cy="4136844"/>
          </a:xfrm>
          <a:noFill/>
          <a:ln>
            <a:solidFill>
              <a:srgbClr val="C00000"/>
            </a:solidFill>
          </a:ln>
        </p:spPr>
      </p:pic>
      <p:pic>
        <p:nvPicPr>
          <p:cNvPr id="5" name="Picture 3" descr="D:\Pictures\Nose PNS\Post Pack 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43438" y="1428736"/>
            <a:ext cx="3546475" cy="4114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417614992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186766" cy="1143000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Posterior </a:t>
            </a:r>
            <a:r>
              <a:rPr lang="en-US" dirty="0" smtClean="0">
                <a:solidFill>
                  <a:srgbClr val="FF33CC"/>
                </a:solidFill>
              </a:rPr>
              <a:t>packing </a:t>
            </a:r>
            <a:r>
              <a:rPr lang="en-US" dirty="0">
                <a:solidFill>
                  <a:srgbClr val="FF33CC"/>
                </a:solidFill>
              </a:rPr>
              <a:t>with a Foley balloon catheter</a:t>
            </a:r>
          </a:p>
        </p:txBody>
      </p:sp>
      <p:graphicFrame>
        <p:nvGraphicFramePr>
          <p:cNvPr id="95234" name="Object 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57158" y="2143116"/>
          <a:ext cx="4007985" cy="3006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42" name="Photo Editor Photo" r:id="rId3" imgW="6400000" imgH="4800000" progId="">
                  <p:embed/>
                </p:oleObj>
              </mc:Choice>
              <mc:Fallback>
                <p:oleObj name="Photo Editor Photo" r:id="rId3" imgW="6400000" imgH="48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2143116"/>
                        <a:ext cx="4007985" cy="30067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3" descr="D:\Pictures\Nose PNS\ANt Post pack balloo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643438" y="1857364"/>
            <a:ext cx="3733800" cy="344963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86972563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71670" y="571480"/>
            <a:ext cx="6172200" cy="5233784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rgbClr val="0070C0"/>
                </a:solidFill>
              </a:rPr>
              <a:t>Benign and malignant tumors of the nose and paranasal sinuses</a:t>
            </a:r>
            <a:endParaRPr lang="en-US" sz="5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7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Benign nasal tumors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785926"/>
            <a:ext cx="7258072" cy="4043378"/>
          </a:xfrm>
        </p:spPr>
        <p:txBody>
          <a:bodyPr/>
          <a:lstStyle/>
          <a:p>
            <a:r>
              <a:rPr lang="en-US" sz="2800" dirty="0" smtClean="0"/>
              <a:t>By </a:t>
            </a:r>
            <a:r>
              <a:rPr lang="en-US" sz="2800" b="1" dirty="0" smtClean="0">
                <a:solidFill>
                  <a:srgbClr val="C00000"/>
                </a:solidFill>
              </a:rPr>
              <a:t>location</a:t>
            </a:r>
            <a:r>
              <a:rPr lang="ru-RU" sz="2800" dirty="0" smtClean="0"/>
              <a:t> </a:t>
            </a:r>
            <a:r>
              <a:rPr lang="en-US" sz="2800" dirty="0" smtClean="0"/>
              <a:t>divided into</a:t>
            </a:r>
            <a:r>
              <a:rPr lang="ru-RU" sz="2800" dirty="0" smtClean="0"/>
              <a:t>:</a:t>
            </a:r>
            <a:r>
              <a:rPr lang="ru-RU" dirty="0" smtClean="0"/>
              <a:t> </a:t>
            </a:r>
          </a:p>
          <a:p>
            <a:pPr lvl="1"/>
            <a:r>
              <a:rPr lang="en-US" sz="2800" b="1" dirty="0" smtClean="0">
                <a:solidFill>
                  <a:srgbClr val="6600CC"/>
                </a:solidFill>
              </a:rPr>
              <a:t>external</a:t>
            </a:r>
            <a:r>
              <a:rPr lang="ru-RU" sz="2800" b="1" dirty="0" smtClean="0">
                <a:solidFill>
                  <a:srgbClr val="6600CC"/>
                </a:solidFill>
              </a:rPr>
              <a:t> </a:t>
            </a:r>
            <a:r>
              <a:rPr lang="en-US" sz="2800" dirty="0" smtClean="0"/>
              <a:t>nasal tumors</a:t>
            </a:r>
            <a:r>
              <a:rPr lang="ru-RU" sz="2800" dirty="0" smtClean="0"/>
              <a:t> </a:t>
            </a:r>
            <a:r>
              <a:rPr lang="en-US" sz="2800" dirty="0" smtClean="0"/>
              <a:t>and</a:t>
            </a:r>
            <a:r>
              <a:rPr lang="ru-RU" sz="2800" dirty="0" smtClean="0"/>
              <a:t> </a:t>
            </a:r>
          </a:p>
          <a:p>
            <a:pPr lvl="1"/>
            <a:r>
              <a:rPr lang="en-US" sz="2800" b="1" dirty="0" smtClean="0">
                <a:solidFill>
                  <a:srgbClr val="6600CC"/>
                </a:solidFill>
              </a:rPr>
              <a:t>internal</a:t>
            </a:r>
            <a:r>
              <a:rPr lang="ru-RU" sz="2800" dirty="0" smtClean="0"/>
              <a:t> </a:t>
            </a:r>
            <a:r>
              <a:rPr lang="en-US" sz="2800" dirty="0" smtClean="0"/>
              <a:t>nasal tumors</a:t>
            </a:r>
            <a:r>
              <a:rPr lang="ru-RU" sz="2800" dirty="0" smtClean="0"/>
              <a:t>.</a:t>
            </a:r>
          </a:p>
          <a:p>
            <a:endParaRPr lang="ru-RU" dirty="0" smtClean="0"/>
          </a:p>
          <a:p>
            <a:r>
              <a:rPr lang="en-US" sz="2800" dirty="0" smtClean="0"/>
              <a:t>By</a:t>
            </a:r>
            <a:r>
              <a:rPr lang="ru-RU" sz="2800" dirty="0" smtClean="0"/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origin</a:t>
            </a:r>
            <a:r>
              <a:rPr lang="ru-RU" sz="2800" dirty="0" smtClean="0"/>
              <a:t> </a:t>
            </a:r>
            <a:r>
              <a:rPr lang="en-US" sz="2800" dirty="0" smtClean="0"/>
              <a:t>divided into</a:t>
            </a:r>
            <a:r>
              <a:rPr lang="ru-RU" sz="2800" dirty="0" smtClean="0"/>
              <a:t>: </a:t>
            </a:r>
          </a:p>
          <a:p>
            <a:pPr lvl="1"/>
            <a:r>
              <a:rPr lang="en-US" sz="2800" b="1" dirty="0" smtClean="0">
                <a:solidFill>
                  <a:srgbClr val="6600CC"/>
                </a:solidFill>
              </a:rPr>
              <a:t>epithelial</a:t>
            </a:r>
            <a:r>
              <a:rPr lang="ru-RU" sz="2800" dirty="0" smtClean="0"/>
              <a:t> </a:t>
            </a:r>
            <a:r>
              <a:rPr lang="en-US" sz="2800" dirty="0" smtClean="0"/>
              <a:t>tumors and</a:t>
            </a:r>
            <a:r>
              <a:rPr lang="ru-RU" sz="2800" dirty="0" smtClean="0"/>
              <a:t> </a:t>
            </a:r>
          </a:p>
          <a:p>
            <a:pPr lvl="1"/>
            <a:r>
              <a:rPr lang="en-US" sz="2800" b="1" dirty="0" smtClean="0">
                <a:solidFill>
                  <a:srgbClr val="6600CC"/>
                </a:solidFill>
              </a:rPr>
              <a:t>mesenchymal</a:t>
            </a:r>
            <a:r>
              <a:rPr lang="ru-RU" sz="2800" dirty="0" smtClean="0"/>
              <a:t> </a:t>
            </a:r>
            <a:r>
              <a:rPr lang="en-US" sz="2800" dirty="0" smtClean="0"/>
              <a:t>(connective tissue</a:t>
            </a:r>
            <a:r>
              <a:rPr lang="ru-RU" sz="2800" dirty="0" smtClean="0"/>
              <a:t>) </a:t>
            </a:r>
            <a:r>
              <a:rPr lang="en-US" sz="2800" dirty="0" smtClean="0"/>
              <a:t>tumors</a:t>
            </a:r>
            <a:r>
              <a:rPr lang="ru-RU" sz="28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98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/>
          <a:lstStyle/>
          <a:p>
            <a:r>
              <a:rPr lang="en-US" b="1" dirty="0" smtClean="0">
                <a:solidFill>
                  <a:srgbClr val="6600CC"/>
                </a:solidFill>
              </a:rPr>
              <a:t>Benign external nasal tumors</a:t>
            </a:r>
            <a:endParaRPr lang="en-US" b="1" dirty="0">
              <a:solidFill>
                <a:srgbClr val="66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643050"/>
            <a:ext cx="7467600" cy="4071966"/>
          </a:xfrm>
        </p:spPr>
        <p:txBody>
          <a:bodyPr>
            <a:normAutofit/>
          </a:bodyPr>
          <a:lstStyle/>
          <a:p>
            <a:r>
              <a:rPr lang="en-US" dirty="0" smtClean="0"/>
              <a:t>Rare.</a:t>
            </a:r>
            <a:r>
              <a:rPr lang="x-none" dirty="0" smtClean="0"/>
              <a:t> </a:t>
            </a:r>
            <a:r>
              <a:rPr lang="en-US" dirty="0" smtClean="0"/>
              <a:t>Most common is hemangioma</a:t>
            </a:r>
            <a:r>
              <a:rPr lang="x-none" dirty="0" smtClean="0"/>
              <a:t>.</a:t>
            </a:r>
          </a:p>
          <a:p>
            <a:pPr lvl="1"/>
            <a:r>
              <a:rPr lang="en-US" sz="2200" dirty="0" smtClean="0"/>
              <a:t>Different sizes</a:t>
            </a:r>
            <a:r>
              <a:rPr lang="x-none" sz="2200" dirty="0" smtClean="0"/>
              <a:t>, </a:t>
            </a:r>
            <a:r>
              <a:rPr lang="en-US" sz="2200" dirty="0" smtClean="0"/>
              <a:t>pink to livid color</a:t>
            </a:r>
            <a:r>
              <a:rPr lang="x-none" sz="2200" dirty="0" smtClean="0"/>
              <a:t>, </a:t>
            </a:r>
            <a:r>
              <a:rPr lang="en-US" sz="2200" dirty="0" smtClean="0"/>
              <a:t>above skin surface, uneven and occasionally bleeds</a:t>
            </a:r>
            <a:endParaRPr lang="x-none" sz="2200" dirty="0" smtClean="0"/>
          </a:p>
          <a:p>
            <a:pPr lvl="1"/>
            <a:r>
              <a:rPr lang="en-US" sz="2200" dirty="0" smtClean="0">
                <a:solidFill>
                  <a:srgbClr val="6600CC"/>
                </a:solidFill>
              </a:rPr>
              <a:t>Capillary</a:t>
            </a:r>
            <a:r>
              <a:rPr lang="x-none" sz="2200" smtClean="0"/>
              <a:t> </a:t>
            </a:r>
            <a:r>
              <a:rPr lang="en-US" sz="2200" dirty="0" smtClean="0"/>
              <a:t>and</a:t>
            </a:r>
            <a:r>
              <a:rPr lang="x-none" sz="2200" dirty="0" smtClean="0"/>
              <a:t> </a:t>
            </a:r>
            <a:r>
              <a:rPr lang="en-US" sz="2200" dirty="0" smtClean="0">
                <a:solidFill>
                  <a:srgbClr val="6600CC"/>
                </a:solidFill>
              </a:rPr>
              <a:t>cavernous</a:t>
            </a:r>
            <a:r>
              <a:rPr lang="x-none" sz="2200" dirty="0" smtClean="0"/>
              <a:t> </a:t>
            </a:r>
            <a:r>
              <a:rPr lang="en-US" sz="2200" dirty="0" smtClean="0"/>
              <a:t>from</a:t>
            </a:r>
            <a:endParaRPr lang="x-none" sz="2200" dirty="0" smtClean="0"/>
          </a:p>
          <a:p>
            <a:pPr lvl="1"/>
            <a:r>
              <a:rPr lang="en-US" sz="2200" dirty="0" smtClean="0"/>
              <a:t>Can be </a:t>
            </a:r>
            <a:r>
              <a:rPr lang="en-US" sz="2200" dirty="0" smtClean="0">
                <a:solidFill>
                  <a:srgbClr val="C00000"/>
                </a:solidFill>
              </a:rPr>
              <a:t>superficial</a:t>
            </a:r>
            <a:r>
              <a:rPr lang="x-none" sz="2200" dirty="0" smtClean="0"/>
              <a:t> (</a:t>
            </a:r>
            <a:r>
              <a:rPr lang="en-US" sz="2200" dirty="0"/>
              <a:t>o</a:t>
            </a:r>
            <a:r>
              <a:rPr lang="en-US" sz="2200" dirty="0" smtClean="0"/>
              <a:t>n the nose skin level</a:t>
            </a:r>
            <a:r>
              <a:rPr lang="x-none" sz="2200" dirty="0" smtClean="0"/>
              <a:t>) </a:t>
            </a:r>
            <a:r>
              <a:rPr lang="en-US" sz="2200" dirty="0" smtClean="0"/>
              <a:t>or</a:t>
            </a:r>
            <a:r>
              <a:rPr lang="x-none" sz="2200" dirty="0" smtClean="0"/>
              <a:t> </a:t>
            </a:r>
            <a:r>
              <a:rPr lang="en-US" sz="2200" dirty="0" smtClean="0">
                <a:solidFill>
                  <a:srgbClr val="C00000"/>
                </a:solidFill>
              </a:rPr>
              <a:t>deep</a:t>
            </a:r>
            <a:r>
              <a:rPr lang="x-none" sz="2200" dirty="0" smtClean="0"/>
              <a:t> (</a:t>
            </a:r>
            <a:r>
              <a:rPr lang="en-US" sz="2200" dirty="0" smtClean="0"/>
              <a:t>affects cartilage and bony nose structures</a:t>
            </a:r>
            <a:r>
              <a:rPr lang="x-none" sz="2200" dirty="0" smtClean="0"/>
              <a:t>)</a:t>
            </a:r>
          </a:p>
          <a:p>
            <a:pPr lvl="1"/>
            <a:r>
              <a:rPr lang="en-US" sz="2200" b="1" dirty="0" smtClean="0">
                <a:solidFill>
                  <a:srgbClr val="6600CC"/>
                </a:solidFill>
              </a:rPr>
              <a:t>Treatment</a:t>
            </a:r>
            <a:r>
              <a:rPr lang="x-none" sz="2200" dirty="0" smtClean="0"/>
              <a:t> – </a:t>
            </a:r>
            <a:r>
              <a:rPr lang="en-US" sz="2200" dirty="0" err="1" smtClean="0"/>
              <a:t>sclerozation</a:t>
            </a:r>
            <a:r>
              <a:rPr lang="x-none" sz="2200" dirty="0" smtClean="0"/>
              <a:t> (</a:t>
            </a:r>
            <a:r>
              <a:rPr lang="en-US" sz="2200" dirty="0" smtClean="0"/>
              <a:t>in small tumors</a:t>
            </a:r>
            <a:r>
              <a:rPr lang="x-none" sz="2200" dirty="0" smtClean="0"/>
              <a:t>)</a:t>
            </a:r>
            <a:r>
              <a:rPr lang="en-US" sz="2200" dirty="0"/>
              <a:t> </a:t>
            </a:r>
            <a:r>
              <a:rPr lang="en-US" sz="2200" dirty="0" smtClean="0"/>
              <a:t>and surgical treatment with subsequent reconstructive surgery </a:t>
            </a:r>
            <a:r>
              <a:rPr lang="x-none" sz="2200" dirty="0" smtClean="0"/>
              <a:t>(</a:t>
            </a:r>
            <a:r>
              <a:rPr lang="en-US" sz="2200" dirty="0" smtClean="0"/>
              <a:t>in large tumors</a:t>
            </a:r>
            <a:r>
              <a:rPr lang="x-none" sz="2200" dirty="0" smtClean="0"/>
              <a:t>)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16948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/>
          <a:lstStyle/>
          <a:p>
            <a:r>
              <a:rPr lang="en-US" dirty="0" smtClean="0">
                <a:solidFill>
                  <a:srgbClr val="6600CC"/>
                </a:solidFill>
              </a:rPr>
              <a:t>Nasal apex hemangioma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4" name="Content Placeholder 3" descr="Surg_06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382062" y="1600201"/>
            <a:ext cx="3690136" cy="4186254"/>
          </a:xfrm>
          <a:ln>
            <a:solidFill>
              <a:srgbClr val="6600CC"/>
            </a:solidFill>
          </a:ln>
        </p:spPr>
      </p:pic>
    </p:spTree>
    <p:extLst>
      <p:ext uri="{BB962C8B-B14F-4D97-AF65-F5344CB8AC3E}">
        <p14:creationId xmlns:p14="http://schemas.microsoft.com/office/powerpoint/2010/main" val="165730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7467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6600CC"/>
                </a:solidFill>
              </a:rPr>
              <a:t>Epithelial benign internal nasal tumors</a:t>
            </a:r>
            <a:endParaRPr lang="en-US" b="1" dirty="0">
              <a:solidFill>
                <a:srgbClr val="66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14348" y="2143116"/>
            <a:ext cx="6643734" cy="3114684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err="1" smtClean="0">
                <a:solidFill>
                  <a:srgbClr val="6600CC"/>
                </a:solidFill>
              </a:rPr>
              <a:t>Papillomaas</a:t>
            </a:r>
            <a:r>
              <a:rPr lang="ru-RU" dirty="0" smtClean="0"/>
              <a:t> – </a:t>
            </a:r>
            <a:r>
              <a:rPr lang="en-US" dirty="0" smtClean="0"/>
              <a:t>rare</a:t>
            </a:r>
            <a:r>
              <a:rPr lang="ru-RU" dirty="0" smtClean="0"/>
              <a:t>, </a:t>
            </a:r>
            <a:r>
              <a:rPr lang="en-US" dirty="0" smtClean="0"/>
              <a:t>most commonly in the vestibule</a:t>
            </a:r>
            <a:r>
              <a:rPr lang="ru-RU" dirty="0" smtClean="0"/>
              <a:t>, </a:t>
            </a:r>
            <a:r>
              <a:rPr lang="en-US" dirty="0" smtClean="0"/>
              <a:t>less commonly on the septum</a:t>
            </a:r>
            <a:r>
              <a:rPr lang="ru-RU" dirty="0" smtClean="0"/>
              <a:t> (</a:t>
            </a:r>
            <a:r>
              <a:rPr lang="en-US" dirty="0" smtClean="0"/>
              <a:t>septal papilloma</a:t>
            </a:r>
            <a:r>
              <a:rPr lang="ru-RU" dirty="0" smtClean="0"/>
              <a:t>) </a:t>
            </a:r>
            <a:r>
              <a:rPr lang="en-US" dirty="0" smtClean="0"/>
              <a:t>and lateral wall </a:t>
            </a:r>
            <a:r>
              <a:rPr lang="ru-RU" dirty="0" smtClean="0"/>
              <a:t>(</a:t>
            </a:r>
            <a:r>
              <a:rPr lang="en-US" dirty="0" smtClean="0"/>
              <a:t>inverted papilloma</a:t>
            </a:r>
            <a:r>
              <a:rPr lang="ru-RU" dirty="0" smtClean="0"/>
              <a:t>). </a:t>
            </a:r>
            <a:r>
              <a:rPr lang="en-US" dirty="0" smtClean="0"/>
              <a:t>May transform into malignant tumors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Adenomas</a:t>
            </a:r>
            <a:r>
              <a:rPr lang="ru-RU" dirty="0" smtClean="0"/>
              <a:t> – </a:t>
            </a:r>
            <a:r>
              <a:rPr lang="en-US" dirty="0" smtClean="0"/>
              <a:t>clearly limited from surrounding tissue</a:t>
            </a:r>
            <a:r>
              <a:rPr lang="ru-RU" dirty="0" smtClean="0"/>
              <a:t>, </a:t>
            </a:r>
            <a:r>
              <a:rPr lang="en-US" dirty="0" smtClean="0"/>
              <a:t>differ in size</a:t>
            </a:r>
            <a:r>
              <a:rPr lang="ru-RU" dirty="0" smtClean="0"/>
              <a:t>. </a:t>
            </a:r>
            <a:r>
              <a:rPr lang="en-US" dirty="0" smtClean="0"/>
              <a:t>Most commonly on lateral wall</a:t>
            </a:r>
            <a:r>
              <a:rPr lang="ru-RU" dirty="0" smtClean="0"/>
              <a:t>. </a:t>
            </a:r>
            <a:r>
              <a:rPr lang="en-US" dirty="0"/>
              <a:t>May transform into malignant tumors.</a:t>
            </a:r>
          </a:p>
        </p:txBody>
      </p:sp>
    </p:spTree>
    <p:extLst>
      <p:ext uri="{BB962C8B-B14F-4D97-AF65-F5344CB8AC3E}">
        <p14:creationId xmlns:p14="http://schemas.microsoft.com/office/powerpoint/2010/main" val="298663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701010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2932" r="28542" b="4722"/>
          <a:stretch>
            <a:fillRect/>
          </a:stretch>
        </p:blipFill>
        <p:spPr>
          <a:xfrm>
            <a:off x="2000232" y="1142984"/>
            <a:ext cx="4643470" cy="4500594"/>
          </a:xfrm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21113926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7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785786" y="1285860"/>
          <a:ext cx="2928958" cy="3296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66" name="Photo Editor Photo" r:id="rId3" imgW="2266667" imgH="2752381" progId="">
                  <p:embed/>
                </p:oleObj>
              </mc:Choice>
              <mc:Fallback>
                <p:oleObj name="Photo Editor Photo" r:id="rId3" imgW="2266667" imgH="275238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1285860"/>
                        <a:ext cx="2928958" cy="32963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11" descr="C:\porter\pap.JPG"/>
          <p:cNvPicPr>
            <a:picLocks noChangeAspect="1" noChangeArrowheads="1"/>
          </p:cNvPicPr>
          <p:nvPr/>
        </p:nvPicPr>
        <p:blipFill>
          <a:blip r:embed="rId5"/>
          <a:srcRect l="9028" r="5902"/>
          <a:stretch>
            <a:fillRect/>
          </a:stretch>
        </p:blipFill>
        <p:spPr>
          <a:xfrm>
            <a:off x="4500562" y="1285860"/>
            <a:ext cx="3500462" cy="3233737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785786" y="4857760"/>
            <a:ext cx="2857520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Septal </a:t>
            </a:r>
            <a:r>
              <a:rPr lang="en-US" sz="2000" b="1" dirty="0">
                <a:solidFill>
                  <a:srgbClr val="FFFF00"/>
                </a:solidFill>
              </a:rPr>
              <a:t>papilloma</a:t>
            </a:r>
          </a:p>
        </p:txBody>
      </p:sp>
      <p:sp>
        <p:nvSpPr>
          <p:cNvPr id="7" name="Rectangle 6"/>
          <p:cNvSpPr/>
          <p:nvPr/>
        </p:nvSpPr>
        <p:spPr>
          <a:xfrm>
            <a:off x="4714876" y="4857760"/>
            <a:ext cx="314327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Inverted </a:t>
            </a:r>
            <a:r>
              <a:rPr lang="en-US" sz="2000" b="1" dirty="0">
                <a:solidFill>
                  <a:srgbClr val="FFFF00"/>
                </a:solidFill>
              </a:rPr>
              <a:t>papilloma</a:t>
            </a:r>
          </a:p>
        </p:txBody>
      </p:sp>
    </p:spTree>
    <p:extLst>
      <p:ext uri="{BB962C8B-B14F-4D97-AF65-F5344CB8AC3E}">
        <p14:creationId xmlns:p14="http://schemas.microsoft.com/office/powerpoint/2010/main" val="284076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/>
          <a:lstStyle/>
          <a:p>
            <a:r>
              <a:rPr lang="en-US" dirty="0" smtClean="0">
                <a:solidFill>
                  <a:srgbClr val="6600CC"/>
                </a:solidFill>
              </a:rPr>
              <a:t>Adenoma</a:t>
            </a:r>
            <a:endParaRPr lang="en-US" dirty="0">
              <a:solidFill>
                <a:srgbClr val="6600CC"/>
              </a:solidFill>
            </a:endParaRPr>
          </a:p>
        </p:txBody>
      </p:sp>
      <p:graphicFrame>
        <p:nvGraphicFramePr>
          <p:cNvPr id="69634" name="Object 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214546" y="1643050"/>
          <a:ext cx="4391025" cy="392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290" name="Photo Editor Photo" r:id="rId3" imgW="4390476" imgH="3924848" progId="">
                  <p:embed/>
                </p:oleObj>
              </mc:Choice>
              <mc:Fallback>
                <p:oleObj name="Photo Editor Photo" r:id="rId3" imgW="4390476" imgH="392484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46" y="1643050"/>
                        <a:ext cx="4391025" cy="3924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979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6600CC"/>
                </a:solidFill>
              </a:rPr>
              <a:t>Mesenchymal </a:t>
            </a:r>
            <a:r>
              <a:rPr lang="en-US" b="1" dirty="0">
                <a:solidFill>
                  <a:srgbClr val="6600CC"/>
                </a:solidFill>
              </a:rPr>
              <a:t>benign internal </a:t>
            </a:r>
            <a:r>
              <a:rPr lang="en-US" b="1" dirty="0" smtClean="0">
                <a:solidFill>
                  <a:srgbClr val="6600CC"/>
                </a:solidFill>
              </a:rPr>
              <a:t>nasal </a:t>
            </a:r>
            <a:r>
              <a:rPr lang="en-US" b="1" dirty="0">
                <a:solidFill>
                  <a:srgbClr val="6600CC"/>
                </a:solidFill>
              </a:rPr>
              <a:t>tumors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29576" cy="4472006"/>
          </a:xfrm>
        </p:spPr>
        <p:txBody>
          <a:bodyPr>
            <a:normAutofit fontScale="92500"/>
          </a:bodyPr>
          <a:lstStyle/>
          <a:p>
            <a:r>
              <a:rPr lang="en-US" b="1" dirty="0" err="1" smtClean="0">
                <a:solidFill>
                  <a:srgbClr val="6600CC"/>
                </a:solidFill>
              </a:rPr>
              <a:t>Angiomas</a:t>
            </a:r>
            <a:r>
              <a:rPr lang="x-none" dirty="0" smtClean="0"/>
              <a:t> – </a:t>
            </a:r>
            <a:r>
              <a:rPr lang="en-US" dirty="0" smtClean="0"/>
              <a:t>most commonly on the anterior third of the nasal septum</a:t>
            </a:r>
            <a:r>
              <a:rPr lang="x-none" dirty="0" smtClean="0"/>
              <a:t>, </a:t>
            </a:r>
            <a:r>
              <a:rPr lang="en-US" dirty="0" smtClean="0"/>
              <a:t>soft consistency</a:t>
            </a:r>
            <a:r>
              <a:rPr lang="x-none" dirty="0" smtClean="0"/>
              <a:t>,</a:t>
            </a:r>
            <a:r>
              <a:rPr lang="en-US" dirty="0" smtClean="0"/>
              <a:t> red color</a:t>
            </a:r>
            <a:r>
              <a:rPr lang="x-none" dirty="0" smtClean="0"/>
              <a:t>, </a:t>
            </a:r>
            <a:r>
              <a:rPr lang="en-US" dirty="0" smtClean="0"/>
              <a:t>prone to bleeding so it is also called </a:t>
            </a:r>
            <a:r>
              <a:rPr lang="x-none" dirty="0" smtClean="0"/>
              <a:t>“</a:t>
            </a:r>
            <a:r>
              <a:rPr lang="en-US" dirty="0" smtClean="0">
                <a:solidFill>
                  <a:srgbClr val="C00000"/>
                </a:solidFill>
              </a:rPr>
              <a:t>bleeding polyp</a:t>
            </a:r>
            <a:r>
              <a:rPr lang="x-none" dirty="0" smtClean="0"/>
              <a:t>”.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Fibromas</a:t>
            </a:r>
            <a:r>
              <a:rPr lang="x-none" dirty="0" smtClean="0"/>
              <a:t> – </a:t>
            </a:r>
            <a:r>
              <a:rPr lang="en-US" dirty="0" smtClean="0"/>
              <a:t>most common benign tumors of the nose</a:t>
            </a:r>
            <a:r>
              <a:rPr lang="x-none" dirty="0" smtClean="0"/>
              <a:t>, </a:t>
            </a:r>
            <a:r>
              <a:rPr lang="en-US" dirty="0" smtClean="0"/>
              <a:t>clearly limited from surrounding tissue</a:t>
            </a:r>
            <a:r>
              <a:rPr lang="x-none" smtClean="0"/>
              <a:t>.</a:t>
            </a:r>
            <a:endParaRPr lang="x-none" dirty="0" smtClean="0"/>
          </a:p>
          <a:p>
            <a:pPr lvl="1"/>
            <a:r>
              <a:rPr lang="en-US" sz="2400" b="1" dirty="0" smtClean="0">
                <a:solidFill>
                  <a:srgbClr val="6600CC"/>
                </a:solidFill>
              </a:rPr>
              <a:t>Clinical presentation</a:t>
            </a:r>
            <a:r>
              <a:rPr lang="x-none" sz="2400" dirty="0" smtClean="0"/>
              <a:t> –</a:t>
            </a:r>
            <a:r>
              <a:rPr lang="en-US" sz="2400" dirty="0" smtClean="0"/>
              <a:t> asymptomatic for a long time</a:t>
            </a:r>
            <a:r>
              <a:rPr lang="x-none" sz="2400" dirty="0" smtClean="0"/>
              <a:t>. </a:t>
            </a:r>
            <a:r>
              <a:rPr lang="en-US" sz="2400" dirty="0" smtClean="0"/>
              <a:t>In large tumors nasal obstruction, nasal secretion</a:t>
            </a:r>
            <a:r>
              <a:rPr lang="x-none" sz="2400" dirty="0" smtClean="0"/>
              <a:t>.</a:t>
            </a:r>
          </a:p>
          <a:p>
            <a:pPr lvl="1"/>
            <a:r>
              <a:rPr lang="en-US" sz="2400" b="1" dirty="0" smtClean="0">
                <a:solidFill>
                  <a:srgbClr val="6600CC"/>
                </a:solidFill>
              </a:rPr>
              <a:t>Diagnosis</a:t>
            </a:r>
            <a:r>
              <a:rPr lang="x-none" sz="2400" dirty="0" smtClean="0"/>
              <a:t> – </a:t>
            </a:r>
            <a:r>
              <a:rPr lang="en-US" sz="2400" dirty="0" err="1" smtClean="0"/>
              <a:t>rhinoscopy</a:t>
            </a:r>
            <a:r>
              <a:rPr lang="x-none" sz="2400" dirty="0" smtClean="0"/>
              <a:t>.</a:t>
            </a:r>
          </a:p>
          <a:p>
            <a:pPr lvl="1"/>
            <a:r>
              <a:rPr lang="en-US" sz="2400" b="1" dirty="0" smtClean="0">
                <a:solidFill>
                  <a:srgbClr val="6600CC"/>
                </a:solidFill>
              </a:rPr>
              <a:t>Treatment</a:t>
            </a:r>
            <a:r>
              <a:rPr lang="x-none" sz="2400" dirty="0" smtClean="0"/>
              <a:t> – </a:t>
            </a:r>
            <a:r>
              <a:rPr lang="en-US" sz="2400" b="1" dirty="0" smtClean="0">
                <a:solidFill>
                  <a:srgbClr val="C00000"/>
                </a:solidFill>
              </a:rPr>
              <a:t>surgical</a:t>
            </a:r>
            <a:r>
              <a:rPr lang="x-none" sz="2400" dirty="0" smtClean="0"/>
              <a:t> (</a:t>
            </a:r>
            <a:r>
              <a:rPr lang="en-US" sz="2400" dirty="0" smtClean="0"/>
              <a:t>electrocoagulation</a:t>
            </a:r>
            <a:r>
              <a:rPr lang="x-none" sz="2400" dirty="0" smtClean="0"/>
              <a:t> </a:t>
            </a:r>
            <a:r>
              <a:rPr lang="en-US" sz="2400" dirty="0" smtClean="0"/>
              <a:t>for total removal</a:t>
            </a:r>
            <a:r>
              <a:rPr lang="x-none" sz="2400" smtClean="0"/>
              <a:t>, </a:t>
            </a:r>
            <a:r>
              <a:rPr lang="en-US" sz="2400" dirty="0" smtClean="0"/>
              <a:t>histopathology analysis</a:t>
            </a:r>
            <a:r>
              <a:rPr lang="x-none" sz="2400" smtClean="0"/>
              <a:t> </a:t>
            </a:r>
            <a:r>
              <a:rPr lang="en-US" sz="2400" dirty="0" smtClean="0"/>
              <a:t>is mandatory</a:t>
            </a:r>
            <a:r>
              <a:rPr lang="x-none" sz="2400" dirty="0" smtClean="0"/>
              <a:t>).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11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/>
          <a:lstStyle/>
          <a:p>
            <a:r>
              <a:rPr lang="en-US" dirty="0" err="1" smtClean="0">
                <a:solidFill>
                  <a:srgbClr val="6600CC"/>
                </a:solidFill>
              </a:rPr>
              <a:t>Angioma</a:t>
            </a:r>
            <a:r>
              <a:rPr lang="x-none" dirty="0" smtClean="0">
                <a:solidFill>
                  <a:srgbClr val="6600CC"/>
                </a:solidFill>
              </a:rPr>
              <a:t> (</a:t>
            </a:r>
            <a:r>
              <a:rPr lang="en-US" dirty="0" smtClean="0">
                <a:solidFill>
                  <a:srgbClr val="6600CC"/>
                </a:solidFill>
              </a:rPr>
              <a:t>hemangioma</a:t>
            </a:r>
            <a:r>
              <a:rPr lang="x-none" dirty="0" smtClean="0">
                <a:solidFill>
                  <a:srgbClr val="6600CC"/>
                </a:solidFill>
              </a:rPr>
              <a:t>) </a:t>
            </a:r>
            <a:r>
              <a:rPr lang="en-US" dirty="0" smtClean="0">
                <a:solidFill>
                  <a:srgbClr val="6600CC"/>
                </a:solidFill>
              </a:rPr>
              <a:t>of the nose</a:t>
            </a:r>
            <a:endParaRPr lang="en-US" dirty="0">
              <a:solidFill>
                <a:srgbClr val="6600CC"/>
              </a:solidFill>
            </a:endParaRPr>
          </a:p>
        </p:txBody>
      </p:sp>
      <p:graphicFrame>
        <p:nvGraphicFramePr>
          <p:cNvPr id="70658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928794" y="1500174"/>
          <a:ext cx="4583976" cy="4106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314" name="Photo Editor Photo" r:id="rId3" imgW="4742857" imgH="4571429" progId="">
                  <p:embed/>
                </p:oleObj>
              </mc:Choice>
              <mc:Fallback>
                <p:oleObj name="Photo Editor Photo" r:id="rId3" imgW="4742857" imgH="45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794" y="1500174"/>
                        <a:ext cx="4583976" cy="41068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233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/>
          <a:lstStyle/>
          <a:p>
            <a:r>
              <a:rPr lang="en-US" dirty="0" smtClean="0">
                <a:solidFill>
                  <a:srgbClr val="6600CC"/>
                </a:solidFill>
              </a:rPr>
              <a:t>Fibroma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4" name="Picture 6" descr="D:\Katzenmeyer\IPclinical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71604" y="1428736"/>
            <a:ext cx="5649584" cy="4099698"/>
          </a:xfrm>
          <a:noFill/>
        </p:spPr>
      </p:pic>
    </p:spTree>
    <p:extLst>
      <p:ext uri="{BB962C8B-B14F-4D97-AF65-F5344CB8AC3E}">
        <p14:creationId xmlns:p14="http://schemas.microsoft.com/office/powerpoint/2010/main" val="296394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358246" cy="857256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External nasal malignant tumors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0034" y="1285860"/>
            <a:ext cx="7972452" cy="471490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Usually in older patients</a:t>
            </a:r>
            <a:r>
              <a:rPr lang="ru-RU" dirty="0" smtClean="0"/>
              <a:t>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Etiology</a:t>
            </a:r>
            <a:r>
              <a:rPr lang="ru-RU" dirty="0" smtClean="0"/>
              <a:t> – </a:t>
            </a:r>
            <a:r>
              <a:rPr lang="en-US" dirty="0" smtClean="0"/>
              <a:t>degeneration of the skin</a:t>
            </a:r>
            <a:r>
              <a:rPr lang="ru-RU" dirty="0" smtClean="0"/>
              <a:t>, </a:t>
            </a:r>
            <a:r>
              <a:rPr lang="en-US" dirty="0" smtClean="0"/>
              <a:t>scars</a:t>
            </a:r>
            <a:r>
              <a:rPr lang="ru-RU" dirty="0" smtClean="0"/>
              <a:t> (</a:t>
            </a:r>
            <a:r>
              <a:rPr lang="en-US" dirty="0" smtClean="0"/>
              <a:t>from burns or injuries</a:t>
            </a:r>
            <a:r>
              <a:rPr lang="ru-RU" dirty="0" smtClean="0"/>
              <a:t>), </a:t>
            </a:r>
            <a:r>
              <a:rPr lang="en-US" dirty="0" smtClean="0"/>
              <a:t>excessive sun exposure</a:t>
            </a:r>
            <a:r>
              <a:rPr lang="ru-RU" dirty="0" smtClean="0"/>
              <a:t>.</a:t>
            </a:r>
          </a:p>
          <a:p>
            <a:pPr lvl="1"/>
            <a:r>
              <a:rPr lang="en-US" sz="2200" dirty="0" smtClean="0"/>
              <a:t>Most common is basal cell and squamous cell carcinoma</a:t>
            </a:r>
            <a:endParaRPr lang="ru-RU" sz="2200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Clinical presentation</a:t>
            </a:r>
            <a:r>
              <a:rPr lang="ru-RU" dirty="0" smtClean="0"/>
              <a:t> – </a:t>
            </a:r>
            <a:r>
              <a:rPr lang="en-US" dirty="0" smtClean="0"/>
              <a:t>ulcer with crust on top, which spreads peripherally and into depth.</a:t>
            </a:r>
            <a:endParaRPr lang="ru-RU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Diagnosis</a:t>
            </a:r>
            <a:r>
              <a:rPr lang="ru-RU" dirty="0" smtClean="0"/>
              <a:t> – </a:t>
            </a:r>
            <a:r>
              <a:rPr lang="en-US" dirty="0" smtClean="0"/>
              <a:t>anamnesis</a:t>
            </a:r>
            <a:r>
              <a:rPr lang="ru-RU" dirty="0" smtClean="0"/>
              <a:t>, </a:t>
            </a:r>
            <a:r>
              <a:rPr lang="en-US" dirty="0" smtClean="0"/>
              <a:t>clinical presentation</a:t>
            </a:r>
            <a:r>
              <a:rPr lang="ru-RU" dirty="0" smtClean="0"/>
              <a:t>, </a:t>
            </a:r>
            <a:r>
              <a:rPr lang="en-US" dirty="0" smtClean="0"/>
              <a:t>biopsy and pathology report</a:t>
            </a:r>
            <a:r>
              <a:rPr lang="ru-RU" dirty="0" smtClean="0"/>
              <a:t>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Treatment</a:t>
            </a:r>
            <a:r>
              <a:rPr lang="ru-RU" dirty="0" smtClean="0"/>
              <a:t> – </a:t>
            </a:r>
            <a:r>
              <a:rPr lang="en-US" b="1" dirty="0" smtClean="0">
                <a:solidFill>
                  <a:srgbClr val="C00000"/>
                </a:solidFill>
              </a:rPr>
              <a:t>surgical</a:t>
            </a:r>
            <a:r>
              <a:rPr lang="ru-RU" dirty="0" smtClean="0"/>
              <a:t> (</a:t>
            </a:r>
            <a:r>
              <a:rPr lang="en-US" dirty="0" smtClean="0"/>
              <a:t>radical excision and primary suture, reconstruction with local skin graft or </a:t>
            </a:r>
            <a:r>
              <a:rPr lang="en-US" dirty="0" err="1" smtClean="0"/>
              <a:t>epithesis</a:t>
            </a:r>
            <a:r>
              <a:rPr lang="ru-RU" dirty="0" smtClean="0"/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13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600CC"/>
                </a:solidFill>
              </a:rPr>
              <a:t>Basal cell carcinoma</a:t>
            </a:r>
            <a:endParaRPr lang="en-US" dirty="0"/>
          </a:p>
        </p:txBody>
      </p:sp>
      <p:pic>
        <p:nvPicPr>
          <p:cNvPr id="130050" name="Picture 2" descr="C:\Users\Branislav\Desktop\Picture3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857364"/>
            <a:ext cx="2571768" cy="3000396"/>
          </a:xfrm>
          <a:prstGeom prst="rect">
            <a:avLst/>
          </a:prstGeom>
          <a:noFill/>
        </p:spPr>
      </p:pic>
      <p:pic>
        <p:nvPicPr>
          <p:cNvPr id="130051" name="Picture 3" descr="C:\Users\Branislav\Desktop\Picture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857364"/>
            <a:ext cx="2714644" cy="3000396"/>
          </a:xfrm>
          <a:prstGeom prst="rect">
            <a:avLst/>
          </a:prstGeom>
          <a:noFill/>
        </p:spPr>
      </p:pic>
      <p:pic>
        <p:nvPicPr>
          <p:cNvPr id="130052" name="Picture 4" descr="C:\Users\Branislav\Desktop\Picture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851393"/>
            <a:ext cx="2643206" cy="30158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9740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1154098"/>
          </a:xfrm>
        </p:spPr>
        <p:txBody>
          <a:bodyPr>
            <a:normAutofit fontScale="90000"/>
          </a:bodyPr>
          <a:lstStyle/>
          <a:p>
            <a:r>
              <a:rPr lang="en-US" sz="2800" dirty="0" smtClean="0">
                <a:solidFill>
                  <a:srgbClr val="6600CC"/>
                </a:solidFill>
              </a:rPr>
              <a:t>Basal cell carcinoma and reconstruction with expanded glabellar flap </a:t>
            </a:r>
            <a:r>
              <a:rPr lang="x-none" sz="2800" dirty="0" smtClean="0">
                <a:solidFill>
                  <a:srgbClr val="6600CC"/>
                </a:solidFill>
              </a:rPr>
              <a:t>(</a:t>
            </a:r>
            <a:r>
              <a:rPr lang="en-US" sz="2800" dirty="0" err="1" smtClean="0">
                <a:solidFill>
                  <a:srgbClr val="6600CC"/>
                </a:solidFill>
              </a:rPr>
              <a:t>Rieger</a:t>
            </a:r>
            <a:r>
              <a:rPr lang="en-US" sz="2800" dirty="0" smtClean="0">
                <a:solidFill>
                  <a:srgbClr val="6600CC"/>
                </a:solidFill>
              </a:rPr>
              <a:t> flap</a:t>
            </a:r>
            <a:r>
              <a:rPr lang="x-none" sz="2800" dirty="0" smtClean="0">
                <a:solidFill>
                  <a:srgbClr val="6600CC"/>
                </a:solidFill>
              </a:rPr>
              <a:t>)</a:t>
            </a:r>
            <a:endParaRPr lang="en-US" sz="2800" dirty="0">
              <a:solidFill>
                <a:srgbClr val="6600CC"/>
              </a:solidFill>
            </a:endParaRPr>
          </a:p>
        </p:txBody>
      </p:sp>
      <p:graphicFrame>
        <p:nvGraphicFramePr>
          <p:cNvPr id="72706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14281" y="2000240"/>
          <a:ext cx="2071703" cy="30352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38" name="Photo Editor Photo" r:id="rId3" imgW="914286" imgH="1371429" progId="">
                  <p:embed/>
                </p:oleObj>
              </mc:Choice>
              <mc:Fallback>
                <p:oleObj name="Photo Editor Photo" r:id="rId3" imgW="914286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1" y="2000240"/>
                        <a:ext cx="2071703" cy="303528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7" name="Object 4"/>
          <p:cNvGraphicFramePr>
            <a:graphicFrameLocks noChangeAspect="1"/>
          </p:cNvGraphicFramePr>
          <p:nvPr/>
        </p:nvGraphicFramePr>
        <p:xfrm>
          <a:off x="2357422" y="2000240"/>
          <a:ext cx="210185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39" name="Photo Editor Photo" r:id="rId5" imgW="1085714" imgH="1371429" progId="">
                  <p:embed/>
                </p:oleObj>
              </mc:Choice>
              <mc:Fallback>
                <p:oleObj name="Photo Editor Photo" r:id="rId5" imgW="1085714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2000240"/>
                        <a:ext cx="2101850" cy="304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8" name="Object 5"/>
          <p:cNvGraphicFramePr>
            <a:graphicFrameLocks noChangeAspect="1"/>
          </p:cNvGraphicFramePr>
          <p:nvPr/>
        </p:nvGraphicFramePr>
        <p:xfrm>
          <a:off x="4572000" y="2000240"/>
          <a:ext cx="206375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40" name="Photo Editor Photo" r:id="rId7" imgW="800212" imgH="1371429" progId="">
                  <p:embed/>
                </p:oleObj>
              </mc:Choice>
              <mc:Fallback>
                <p:oleObj name="Photo Editor Photo" r:id="rId7" imgW="800212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000240"/>
                        <a:ext cx="2063750" cy="304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9" name="Object 6"/>
          <p:cNvGraphicFramePr>
            <a:graphicFrameLocks noChangeAspect="1"/>
          </p:cNvGraphicFramePr>
          <p:nvPr/>
        </p:nvGraphicFramePr>
        <p:xfrm>
          <a:off x="6715140" y="2000240"/>
          <a:ext cx="198120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41" name="Photo Editor Photo" r:id="rId9" imgW="800212" imgH="1371429" progId="">
                  <p:embed/>
                </p:oleObj>
              </mc:Choice>
              <mc:Fallback>
                <p:oleObj name="Photo Editor Photo" r:id="rId9" imgW="800212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5140" y="2000240"/>
                        <a:ext cx="1981200" cy="304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798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7467600" cy="1152128"/>
          </a:xfrm>
        </p:spPr>
        <p:txBody>
          <a:bodyPr>
            <a:normAutofit fontScale="90000"/>
          </a:bodyPr>
          <a:lstStyle/>
          <a:p>
            <a:r>
              <a:rPr lang="en-US" sz="2800" dirty="0" smtClean="0">
                <a:solidFill>
                  <a:srgbClr val="6600CC"/>
                </a:solidFill>
              </a:rPr>
              <a:t>Basal cell carcinoma of the right </a:t>
            </a:r>
            <a:r>
              <a:rPr lang="en-US" sz="2800" dirty="0" err="1" smtClean="0">
                <a:solidFill>
                  <a:srgbClr val="6600CC"/>
                </a:solidFill>
              </a:rPr>
              <a:t>ala</a:t>
            </a:r>
            <a:r>
              <a:rPr lang="en-US" sz="2800" dirty="0" smtClean="0">
                <a:solidFill>
                  <a:srgbClr val="6600CC"/>
                </a:solidFill>
              </a:rPr>
              <a:t> of the nose and </a:t>
            </a:r>
            <a:r>
              <a:rPr lang="en-US" sz="2800" dirty="0">
                <a:solidFill>
                  <a:srgbClr val="6600CC"/>
                </a:solidFill>
              </a:rPr>
              <a:t>reconstruction with </a:t>
            </a:r>
            <a:r>
              <a:rPr lang="en-US" sz="2800" dirty="0" err="1">
                <a:solidFill>
                  <a:srgbClr val="6600CC"/>
                </a:solidFill>
              </a:rPr>
              <a:t>bilobar</a:t>
            </a:r>
            <a:r>
              <a:rPr lang="en-US" sz="2800" dirty="0">
                <a:solidFill>
                  <a:srgbClr val="6600CC"/>
                </a:solidFill>
              </a:rPr>
              <a:t> </a:t>
            </a:r>
            <a:r>
              <a:rPr lang="en-US" sz="2800" dirty="0" smtClean="0">
                <a:solidFill>
                  <a:srgbClr val="6600CC"/>
                </a:solidFill>
              </a:rPr>
              <a:t>flap</a:t>
            </a:r>
            <a:endParaRPr lang="en-US" sz="2800" dirty="0"/>
          </a:p>
        </p:txBody>
      </p:sp>
      <p:graphicFrame>
        <p:nvGraphicFramePr>
          <p:cNvPr id="75778" name="Object 4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944040849"/>
              </p:ext>
            </p:extLst>
          </p:nvPr>
        </p:nvGraphicFramePr>
        <p:xfrm>
          <a:off x="4617977" y="2046873"/>
          <a:ext cx="1990123" cy="2865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62" name="Photo Editor Photo" r:id="rId3" imgW="952633" imgH="1371429" progId="">
                  <p:embed/>
                </p:oleObj>
              </mc:Choice>
              <mc:Fallback>
                <p:oleObj name="Photo Editor Photo" r:id="rId3" imgW="952633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7977" y="2046873"/>
                        <a:ext cx="1990123" cy="28657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7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321973"/>
              </p:ext>
            </p:extLst>
          </p:nvPr>
        </p:nvGraphicFramePr>
        <p:xfrm>
          <a:off x="2512182" y="2060848"/>
          <a:ext cx="1981656" cy="28518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63" name="Photo Editor Photo" r:id="rId5" imgW="952633" imgH="1371429" progId="">
                  <p:embed/>
                </p:oleObj>
              </mc:Choice>
              <mc:Fallback>
                <p:oleObj name="Photo Editor Photo" r:id="rId5" imgW="952633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2182" y="2060848"/>
                        <a:ext cx="1981656" cy="28518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025226"/>
              </p:ext>
            </p:extLst>
          </p:nvPr>
        </p:nvGraphicFramePr>
        <p:xfrm>
          <a:off x="6732239" y="2022962"/>
          <a:ext cx="2000293" cy="2878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64" name="Photo Editor Photo" r:id="rId7" imgW="952633" imgH="1371429" progId="">
                  <p:embed/>
                </p:oleObj>
              </mc:Choice>
              <mc:Fallback>
                <p:oleObj name="Photo Editor Photo" r:id="rId7" imgW="952633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239" y="2022962"/>
                        <a:ext cx="2000293" cy="28786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4801821"/>
              </p:ext>
            </p:extLst>
          </p:nvPr>
        </p:nvGraphicFramePr>
        <p:xfrm>
          <a:off x="213208" y="2060848"/>
          <a:ext cx="2194808" cy="2827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65" name="Photo Editor Photo" r:id="rId9" imgW="952633" imgH="1371429" progId="">
                  <p:embed/>
                </p:oleObj>
              </mc:Choice>
              <mc:Fallback>
                <p:oleObj name="Photo Editor Photo" r:id="rId9" imgW="952633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208" y="2060848"/>
                        <a:ext cx="2194808" cy="28278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786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600CC"/>
                </a:solidFill>
              </a:rPr>
              <a:t>Basal cell carcinoma</a:t>
            </a:r>
            <a:endParaRPr lang="en-US" dirty="0">
              <a:solidFill>
                <a:srgbClr val="6600CC"/>
              </a:solidFill>
            </a:endParaRPr>
          </a:p>
        </p:txBody>
      </p:sp>
      <p:graphicFrame>
        <p:nvGraphicFramePr>
          <p:cNvPr id="76802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928662" y="1938239"/>
          <a:ext cx="2857520" cy="3590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386" name="Photo Editor Photo" r:id="rId3" imgW="1009791" imgH="1371429" progId="">
                  <p:embed/>
                </p:oleObj>
              </mc:Choice>
              <mc:Fallback>
                <p:oleObj name="Photo Editor Photo" r:id="rId3" imgW="1009791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1938239"/>
                        <a:ext cx="2857520" cy="35907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3" name="Object 4"/>
          <p:cNvGraphicFramePr>
            <a:graphicFrameLocks noChangeAspect="1"/>
          </p:cNvGraphicFramePr>
          <p:nvPr/>
        </p:nvGraphicFramePr>
        <p:xfrm>
          <a:off x="4286248" y="1928802"/>
          <a:ext cx="2835275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387" name="Photo Editor Photo" r:id="rId5" imgW="1085714" imgH="1371429" progId="">
                  <p:embed/>
                </p:oleObj>
              </mc:Choice>
              <mc:Fallback>
                <p:oleObj name="Photo Editor Photo" r:id="rId5" imgW="1085714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48" y="1928802"/>
                        <a:ext cx="2835275" cy="358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002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5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857224" y="1071546"/>
          <a:ext cx="2500330" cy="4214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58" name="Photo Editor Photo" r:id="rId3" imgW="2295238" imgH="3914286" progId="">
                  <p:embed/>
                </p:oleObj>
              </mc:Choice>
              <mc:Fallback>
                <p:oleObj name="Photo Editor Photo" r:id="rId3" imgW="2295238" imgH="391428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1071546"/>
                        <a:ext cx="2500330" cy="42148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27" name="Object 3"/>
          <p:cNvGraphicFramePr>
            <a:graphicFrameLocks noChangeAspect="1"/>
          </p:cNvGraphicFramePr>
          <p:nvPr/>
        </p:nvGraphicFramePr>
        <p:xfrm>
          <a:off x="3857620" y="1071546"/>
          <a:ext cx="4033838" cy="41922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59" name="Photo Editor Photo" r:id="rId5" imgW="3076190" imgH="3076190" progId="">
                  <p:embed/>
                </p:oleObj>
              </mc:Choice>
              <mc:Fallback>
                <p:oleObj name="Photo Editor Photo" r:id="rId5" imgW="3076190" imgH="307619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7620" y="1071546"/>
                        <a:ext cx="4033838" cy="41922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571297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600CC"/>
                </a:solidFill>
              </a:rPr>
              <a:t>Basal cell carcinoma </a:t>
            </a:r>
            <a:r>
              <a:rPr lang="x-none" dirty="0" smtClean="0">
                <a:solidFill>
                  <a:srgbClr val="6600CC"/>
                </a:solidFill>
              </a:rPr>
              <a:t>– </a:t>
            </a:r>
            <a:r>
              <a:rPr lang="en-US" dirty="0" err="1" smtClean="0">
                <a:solidFill>
                  <a:srgbClr val="6600CC"/>
                </a:solidFill>
              </a:rPr>
              <a:t>bilobar</a:t>
            </a:r>
            <a:r>
              <a:rPr lang="en-US" dirty="0" smtClean="0">
                <a:solidFill>
                  <a:srgbClr val="6600CC"/>
                </a:solidFill>
              </a:rPr>
              <a:t> flap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79874" name="Picture 2" descr="C:\Users\Branislav\Desktop\Picture6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2467"/>
          <a:stretch>
            <a:fillRect/>
          </a:stretch>
        </p:blipFill>
        <p:spPr bwMode="auto">
          <a:xfrm>
            <a:off x="500034" y="2143116"/>
            <a:ext cx="2571768" cy="2857050"/>
          </a:xfrm>
          <a:prstGeom prst="rect">
            <a:avLst/>
          </a:prstGeom>
          <a:noFill/>
        </p:spPr>
      </p:pic>
      <p:pic>
        <p:nvPicPr>
          <p:cNvPr id="79877" name="Picture 5" descr="C:\Users\Branislav\Desktop\Picture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143116"/>
            <a:ext cx="2537887" cy="2857520"/>
          </a:xfrm>
          <a:prstGeom prst="rect">
            <a:avLst/>
          </a:prstGeom>
          <a:noFill/>
        </p:spPr>
      </p:pic>
      <p:pic>
        <p:nvPicPr>
          <p:cNvPr id="79878" name="Picture 6" descr="C:\Users\Branislav\Desktop\Picture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143116"/>
            <a:ext cx="2204574" cy="2857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4549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C:\Users\Branislav\Desktop\Picture9.pn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/>
          <a:srcRect l="23396" r="6637"/>
          <a:stretch/>
        </p:blipFill>
        <p:spPr bwMode="auto">
          <a:xfrm rot="16200000">
            <a:off x="2978307" y="2398529"/>
            <a:ext cx="3216634" cy="2786082"/>
          </a:xfrm>
          <a:prstGeom prst="rect">
            <a:avLst/>
          </a:prstGeom>
          <a:noFill/>
        </p:spPr>
      </p:pic>
      <p:pic>
        <p:nvPicPr>
          <p:cNvPr id="81924" name="Picture 4" descr="C:\Users\Branislav\Desktop\Picture11.png"/>
          <p:cNvPicPr>
            <a:picLocks noChangeAspect="1" noChangeArrowheads="1"/>
          </p:cNvPicPr>
          <p:nvPr/>
        </p:nvPicPr>
        <p:blipFill rotWithShape="1">
          <a:blip r:embed="rId3"/>
          <a:srcRect l="4192" t="1133" r="18272" b="-1133"/>
          <a:stretch/>
        </p:blipFill>
        <p:spPr bwMode="auto">
          <a:xfrm>
            <a:off x="6084168" y="2155646"/>
            <a:ext cx="2664296" cy="3271848"/>
          </a:xfrm>
          <a:prstGeom prst="rect">
            <a:avLst/>
          </a:prstGeom>
          <a:noFill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7467600" cy="1143000"/>
          </a:xfrm>
        </p:spPr>
        <p:txBody>
          <a:bodyPr/>
          <a:lstStyle/>
          <a:p>
            <a:r>
              <a:rPr lang="en-US" dirty="0">
                <a:solidFill>
                  <a:srgbClr val="6600CC"/>
                </a:solidFill>
              </a:rPr>
              <a:t>Basal cell carcinoma </a:t>
            </a:r>
            <a:r>
              <a:rPr lang="x-none" dirty="0">
                <a:solidFill>
                  <a:srgbClr val="6600CC"/>
                </a:solidFill>
              </a:rPr>
              <a:t>– </a:t>
            </a:r>
            <a:r>
              <a:rPr lang="en-US" dirty="0" err="1">
                <a:solidFill>
                  <a:srgbClr val="6600CC"/>
                </a:solidFill>
              </a:rPr>
              <a:t>bilobar</a:t>
            </a:r>
            <a:r>
              <a:rPr lang="en-US" dirty="0">
                <a:solidFill>
                  <a:srgbClr val="6600CC"/>
                </a:solidFill>
              </a:rPr>
              <a:t> flap</a:t>
            </a:r>
          </a:p>
        </p:txBody>
      </p:sp>
      <p:pic>
        <p:nvPicPr>
          <p:cNvPr id="6" name="Picture 2" descr="C:\Users\Branislav\Desktop\Picture7.png"/>
          <p:cNvPicPr>
            <a:picLocks noChangeAspect="1" noChangeArrowheads="1"/>
          </p:cNvPicPr>
          <p:nvPr/>
        </p:nvPicPr>
        <p:blipFill rotWithShape="1">
          <a:blip r:embed="rId4"/>
          <a:srcRect l="2324" t="-4623" r="7034" b="-1"/>
          <a:stretch/>
        </p:blipFill>
        <p:spPr bwMode="auto">
          <a:xfrm>
            <a:off x="179512" y="2060848"/>
            <a:ext cx="2909568" cy="32915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4597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6600CC"/>
                </a:solidFill>
              </a:rPr>
              <a:t>Basal cell carcinoma </a:t>
            </a:r>
            <a:r>
              <a:rPr lang="x-none" dirty="0">
                <a:solidFill>
                  <a:srgbClr val="6600CC"/>
                </a:solidFill>
              </a:rPr>
              <a:t>– </a:t>
            </a:r>
            <a:r>
              <a:rPr lang="en-US" dirty="0" err="1" smtClean="0">
                <a:solidFill>
                  <a:srgbClr val="6600CC"/>
                </a:solidFill>
              </a:rPr>
              <a:t>naso</a:t>
            </a:r>
            <a:r>
              <a:rPr lang="en-US" dirty="0" smtClean="0">
                <a:solidFill>
                  <a:srgbClr val="6600CC"/>
                </a:solidFill>
              </a:rPr>
              <a:t>-labial </a:t>
            </a:r>
            <a:r>
              <a:rPr lang="en-US" dirty="0">
                <a:solidFill>
                  <a:srgbClr val="6600CC"/>
                </a:solidFill>
              </a:rPr>
              <a:t>flap</a:t>
            </a:r>
          </a:p>
        </p:txBody>
      </p:sp>
      <p:graphicFrame>
        <p:nvGraphicFramePr>
          <p:cNvPr id="82946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85720" y="2071678"/>
          <a:ext cx="2786083" cy="28533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410" name="Photo Editor Photo" r:id="rId3" imgW="1305107" imgH="1371429" progId="">
                  <p:embed/>
                </p:oleObj>
              </mc:Choice>
              <mc:Fallback>
                <p:oleObj name="Photo Editor Photo" r:id="rId3" imgW="1305107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2071678"/>
                        <a:ext cx="2786083" cy="28533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7" name="Object 5"/>
          <p:cNvGraphicFramePr>
            <a:graphicFrameLocks noChangeAspect="1"/>
          </p:cNvGraphicFramePr>
          <p:nvPr/>
        </p:nvGraphicFramePr>
        <p:xfrm>
          <a:off x="3214678" y="2071678"/>
          <a:ext cx="2718613" cy="2857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411" name="Photo Editor Photo" r:id="rId5" imgW="1305107" imgH="1371429" progId="">
                  <p:embed/>
                </p:oleObj>
              </mc:Choice>
              <mc:Fallback>
                <p:oleObj name="Photo Editor Photo" r:id="rId5" imgW="1305107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4678" y="2071678"/>
                        <a:ext cx="2718613" cy="28575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8" name="Object 4"/>
          <p:cNvGraphicFramePr>
            <a:graphicFrameLocks noChangeAspect="1"/>
          </p:cNvGraphicFramePr>
          <p:nvPr/>
        </p:nvGraphicFramePr>
        <p:xfrm>
          <a:off x="6072198" y="2071678"/>
          <a:ext cx="2549176" cy="2857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412" name="Photo Editor Photo" r:id="rId7" imgW="1219370" imgH="1371429" progId="">
                  <p:embed/>
                </p:oleObj>
              </mc:Choice>
              <mc:Fallback>
                <p:oleObj name="Photo Editor Photo" r:id="rId7" imgW="1219370" imgH="1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198" y="2071678"/>
                        <a:ext cx="2549176" cy="28575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14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7572428" cy="1143000"/>
          </a:xfrm>
        </p:spPr>
        <p:txBody>
          <a:bodyPr/>
          <a:lstStyle/>
          <a:p>
            <a:r>
              <a:rPr lang="en-US" dirty="0" smtClean="0">
                <a:solidFill>
                  <a:srgbClr val="6600CC"/>
                </a:solidFill>
              </a:rPr>
              <a:t>Defect reconstruction with rhomboid flap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87042" name="Picture 2" descr="C:\Users\Branislav\Desktop\Picture12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428868"/>
            <a:ext cx="2571768" cy="2578832"/>
          </a:xfrm>
          <a:prstGeom prst="rect">
            <a:avLst/>
          </a:prstGeom>
          <a:noFill/>
        </p:spPr>
      </p:pic>
      <p:pic>
        <p:nvPicPr>
          <p:cNvPr id="87043" name="Picture 3" descr="C:\Users\Branislav\Desktop\Picture1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428868"/>
            <a:ext cx="2627313" cy="2571768"/>
          </a:xfrm>
          <a:prstGeom prst="rect">
            <a:avLst/>
          </a:prstGeom>
          <a:noFill/>
        </p:spPr>
      </p:pic>
      <p:pic>
        <p:nvPicPr>
          <p:cNvPr id="124929" name="Picture 1" descr="C:\Users\Branislav\Desktop\Picture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2428868"/>
            <a:ext cx="2638903" cy="25717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2925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615262" cy="1143000"/>
          </a:xfrm>
        </p:spPr>
        <p:txBody>
          <a:bodyPr/>
          <a:lstStyle/>
          <a:p>
            <a:r>
              <a:rPr lang="en-US" dirty="0" smtClean="0">
                <a:solidFill>
                  <a:srgbClr val="6600CC"/>
                </a:solidFill>
              </a:rPr>
              <a:t>Defect reconstruction with sliding </a:t>
            </a:r>
            <a:r>
              <a:rPr lang="en-US" dirty="0" err="1" smtClean="0">
                <a:solidFill>
                  <a:srgbClr val="6600CC"/>
                </a:solidFill>
              </a:rPr>
              <a:t>naso</a:t>
            </a:r>
            <a:r>
              <a:rPr lang="en-US" dirty="0" smtClean="0">
                <a:solidFill>
                  <a:srgbClr val="6600CC"/>
                </a:solidFill>
              </a:rPr>
              <a:t>-labial flap</a:t>
            </a:r>
            <a:endParaRPr lang="en-US" dirty="0">
              <a:solidFill>
                <a:srgbClr val="6600CC"/>
              </a:solidFill>
            </a:endParaRPr>
          </a:p>
        </p:txBody>
      </p:sp>
      <p:graphicFrame>
        <p:nvGraphicFramePr>
          <p:cNvPr id="89090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85720" y="2143116"/>
          <a:ext cx="2587630" cy="2500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434" name="Photo Editor Photo" r:id="rId3" imgW="1905266" imgH="1428949" progId="">
                  <p:embed/>
                </p:oleObj>
              </mc:Choice>
              <mc:Fallback>
                <p:oleObj name="Photo Editor Photo" r:id="rId3" imgW="1905266" imgH="142894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2143116"/>
                        <a:ext cx="2587630" cy="25003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3" descr="C:\Users\Branislav\Desktop\Picture1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2143116"/>
            <a:ext cx="2643206" cy="2507972"/>
          </a:xfrm>
          <a:prstGeom prst="rect">
            <a:avLst/>
          </a:prstGeom>
          <a:noFill/>
        </p:spPr>
      </p:pic>
      <p:pic>
        <p:nvPicPr>
          <p:cNvPr id="4" name="Picture 4" descr="C:\Users\Branislav\Desktop\Picture1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2143116"/>
            <a:ext cx="2686690" cy="25051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154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6600CC"/>
                </a:solidFill>
              </a:rPr>
              <a:t>Defect reconstruction with free skin graft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133122" name="Picture 2" descr="C:\Users\Branislav\Desktop\Picture1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071678"/>
            <a:ext cx="2643206" cy="2857520"/>
          </a:xfrm>
          <a:prstGeom prst="rect">
            <a:avLst/>
          </a:prstGeom>
          <a:noFill/>
        </p:spPr>
      </p:pic>
      <p:pic>
        <p:nvPicPr>
          <p:cNvPr id="133123" name="Picture 3" descr="C:\Users\Branislav\Desktop\Picture1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071678"/>
            <a:ext cx="2714644" cy="2857520"/>
          </a:xfrm>
          <a:prstGeom prst="rect">
            <a:avLst/>
          </a:prstGeom>
          <a:noFill/>
        </p:spPr>
      </p:pic>
      <p:pic>
        <p:nvPicPr>
          <p:cNvPr id="133124" name="Picture 4" descr="C:\Users\Branislav\Desktop\Picture1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2071678"/>
            <a:ext cx="2765893" cy="2857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3892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6615130" cy="86834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6600CC"/>
                </a:solidFill>
              </a:rPr>
              <a:t>Squamous cell carcinoma of the external nose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4" name="Content Placeholder 3" descr="Ca basocellulare nosa - Copy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481310" y="1643050"/>
            <a:ext cx="3519450" cy="4071966"/>
          </a:xfrm>
        </p:spPr>
      </p:pic>
    </p:spTree>
    <p:extLst>
      <p:ext uri="{BB962C8B-B14F-4D97-AF65-F5344CB8AC3E}">
        <p14:creationId xmlns:p14="http://schemas.microsoft.com/office/powerpoint/2010/main" val="315500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115328" cy="1000132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Malignant tumors of the internal nose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428736"/>
            <a:ext cx="8286808" cy="464347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By</a:t>
            </a:r>
            <a:r>
              <a:rPr lang="x-none" dirty="0" smtClean="0"/>
              <a:t> </a:t>
            </a:r>
            <a:r>
              <a:rPr lang="en-US" dirty="0" smtClean="0">
                <a:solidFill>
                  <a:srgbClr val="6600CC"/>
                </a:solidFill>
              </a:rPr>
              <a:t>origin</a:t>
            </a:r>
            <a:r>
              <a:rPr lang="x-none" dirty="0" smtClean="0"/>
              <a:t> </a:t>
            </a:r>
            <a:r>
              <a:rPr lang="en-US" dirty="0" smtClean="0"/>
              <a:t>divided into</a:t>
            </a:r>
            <a:r>
              <a:rPr lang="x-none" dirty="0" smtClean="0"/>
              <a:t>: </a:t>
            </a:r>
            <a:r>
              <a:rPr lang="en-US" dirty="0" smtClean="0"/>
              <a:t>epithelial and mesenchymal</a:t>
            </a:r>
            <a:endParaRPr lang="x-none" dirty="0" smtClean="0"/>
          </a:p>
          <a:p>
            <a:pPr lvl="1"/>
            <a:r>
              <a:rPr lang="en-US" sz="2400" b="1" dirty="0" smtClean="0">
                <a:solidFill>
                  <a:srgbClr val="C00000"/>
                </a:solidFill>
              </a:rPr>
              <a:t>Epithelial</a:t>
            </a:r>
            <a:r>
              <a:rPr lang="x-none" dirty="0" smtClean="0"/>
              <a:t>: </a:t>
            </a:r>
          </a:p>
          <a:p>
            <a:pPr lvl="2"/>
            <a:r>
              <a:rPr lang="en-US" sz="1900" b="1" dirty="0" smtClean="0">
                <a:solidFill>
                  <a:srgbClr val="0070C0"/>
                </a:solidFill>
              </a:rPr>
              <a:t>Squamous cell carcinoma</a:t>
            </a:r>
            <a:r>
              <a:rPr lang="x-none" sz="1900" b="1" dirty="0" smtClean="0">
                <a:solidFill>
                  <a:srgbClr val="0070C0"/>
                </a:solidFill>
              </a:rPr>
              <a:t> </a:t>
            </a:r>
          </a:p>
          <a:p>
            <a:pPr lvl="2"/>
            <a:r>
              <a:rPr lang="en-US" sz="1900" b="1" dirty="0" err="1" smtClean="0">
                <a:solidFill>
                  <a:srgbClr val="0070C0"/>
                </a:solidFill>
              </a:rPr>
              <a:t>Cylindroma</a:t>
            </a:r>
            <a:r>
              <a:rPr lang="x-none" sz="1900" b="1" dirty="0" smtClean="0">
                <a:solidFill>
                  <a:srgbClr val="0070C0"/>
                </a:solidFill>
              </a:rPr>
              <a:t> </a:t>
            </a:r>
          </a:p>
          <a:p>
            <a:pPr lvl="2"/>
            <a:r>
              <a:rPr lang="en-US" sz="1900" b="1" dirty="0" err="1" smtClean="0">
                <a:solidFill>
                  <a:srgbClr val="0070C0"/>
                </a:solidFill>
              </a:rPr>
              <a:t>Adamantinoma</a:t>
            </a:r>
            <a:endParaRPr lang="x-none" sz="1900" b="1" dirty="0" smtClean="0">
              <a:solidFill>
                <a:srgbClr val="0070C0"/>
              </a:solidFill>
            </a:endParaRPr>
          </a:p>
          <a:p>
            <a:pPr lvl="1"/>
            <a:r>
              <a:rPr lang="en-US" sz="2400" b="1" dirty="0" smtClean="0">
                <a:solidFill>
                  <a:srgbClr val="C00000"/>
                </a:solidFill>
              </a:rPr>
              <a:t>Mesenchymal</a:t>
            </a:r>
            <a:r>
              <a:rPr lang="x-none" dirty="0" smtClean="0"/>
              <a:t>: </a:t>
            </a:r>
          </a:p>
          <a:p>
            <a:pPr lvl="2"/>
            <a:r>
              <a:rPr lang="en-US" sz="1900" b="1" dirty="0" smtClean="0">
                <a:solidFill>
                  <a:srgbClr val="0070C0"/>
                </a:solidFill>
              </a:rPr>
              <a:t>Mucosal melanoma</a:t>
            </a:r>
            <a:r>
              <a:rPr lang="x-none" sz="1900" b="1" dirty="0" smtClean="0">
                <a:solidFill>
                  <a:srgbClr val="0070C0"/>
                </a:solidFill>
              </a:rPr>
              <a:t> </a:t>
            </a:r>
          </a:p>
          <a:p>
            <a:pPr lvl="2"/>
            <a:r>
              <a:rPr lang="en-US" sz="1900" b="1" dirty="0" err="1" smtClean="0">
                <a:solidFill>
                  <a:srgbClr val="0070C0"/>
                </a:solidFill>
              </a:rPr>
              <a:t>Plasmacytoma</a:t>
            </a:r>
            <a:r>
              <a:rPr lang="x-none" sz="1900" b="1" dirty="0" smtClean="0">
                <a:solidFill>
                  <a:srgbClr val="0070C0"/>
                </a:solidFill>
              </a:rPr>
              <a:t> </a:t>
            </a:r>
          </a:p>
          <a:p>
            <a:pPr lvl="2"/>
            <a:r>
              <a:rPr lang="en-US" sz="1900" b="1" dirty="0" err="1" smtClean="0">
                <a:solidFill>
                  <a:srgbClr val="0070C0"/>
                </a:solidFill>
              </a:rPr>
              <a:t>Neuroblastoma</a:t>
            </a:r>
            <a:endParaRPr lang="x-none" sz="1900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6600CC"/>
                </a:solidFill>
              </a:rPr>
              <a:t>Clinical presentation</a:t>
            </a:r>
            <a:r>
              <a:rPr lang="x-none" dirty="0" smtClean="0"/>
              <a:t> – </a:t>
            </a:r>
            <a:r>
              <a:rPr lang="en-US" dirty="0" smtClean="0"/>
              <a:t>unspecific in the beginning, progressive unilateral difficult nasal breathing, purulent-bloody secretion; later on </a:t>
            </a:r>
            <a:r>
              <a:rPr lang="en-US" dirty="0" err="1" smtClean="0"/>
              <a:t>hyposmia</a:t>
            </a:r>
            <a:r>
              <a:rPr lang="en-US" dirty="0" smtClean="0"/>
              <a:t> to anosmia, </a:t>
            </a:r>
            <a:r>
              <a:rPr lang="en-US" dirty="0" err="1" smtClean="0"/>
              <a:t>faetor</a:t>
            </a:r>
            <a:r>
              <a:rPr lang="en-US" dirty="0" smtClean="0"/>
              <a:t>, nosebleeds, </a:t>
            </a:r>
            <a:r>
              <a:rPr lang="en-US" dirty="0" err="1" smtClean="0"/>
              <a:t>hyponasal</a:t>
            </a:r>
            <a:r>
              <a:rPr lang="en-US" dirty="0" smtClean="0"/>
              <a:t> speech, headache.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74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0034" y="1000108"/>
            <a:ext cx="7358114" cy="4714908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6600CC"/>
                </a:solidFill>
              </a:rPr>
              <a:t>Diagnosis</a:t>
            </a:r>
            <a:r>
              <a:rPr lang="x-none" dirty="0" smtClean="0"/>
              <a:t> – </a:t>
            </a:r>
            <a:r>
              <a:rPr lang="en-US" dirty="0" smtClean="0"/>
              <a:t>anamnesis</a:t>
            </a:r>
            <a:r>
              <a:rPr lang="x-none" dirty="0" smtClean="0"/>
              <a:t>, </a:t>
            </a:r>
            <a:r>
              <a:rPr lang="en-US" dirty="0" smtClean="0"/>
              <a:t>ENT examination </a:t>
            </a:r>
            <a:r>
              <a:rPr lang="x-none" dirty="0" smtClean="0"/>
              <a:t>(</a:t>
            </a:r>
            <a:r>
              <a:rPr lang="en-US" dirty="0" err="1" smtClean="0"/>
              <a:t>rhinoscopy</a:t>
            </a:r>
            <a:r>
              <a:rPr lang="x-none" dirty="0" smtClean="0"/>
              <a:t>, </a:t>
            </a:r>
            <a:r>
              <a:rPr lang="en-US" dirty="0" smtClean="0"/>
              <a:t>endoscopy</a:t>
            </a:r>
            <a:r>
              <a:rPr lang="x-none" dirty="0" smtClean="0"/>
              <a:t>), </a:t>
            </a:r>
            <a:r>
              <a:rPr lang="en-US" dirty="0" smtClean="0"/>
              <a:t>CT scan</a:t>
            </a:r>
            <a:r>
              <a:rPr lang="x-none" dirty="0" smtClean="0"/>
              <a:t>, </a:t>
            </a:r>
            <a:r>
              <a:rPr lang="en-US" dirty="0" smtClean="0"/>
              <a:t>biopsy and pathology report</a:t>
            </a:r>
            <a:r>
              <a:rPr lang="x-none" dirty="0" smtClean="0"/>
              <a:t>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Treatment</a:t>
            </a:r>
            <a:r>
              <a:rPr lang="x-none" dirty="0" smtClean="0"/>
              <a:t>: </a:t>
            </a:r>
          </a:p>
          <a:p>
            <a:pPr lvl="1"/>
            <a:r>
              <a:rPr lang="en-US" sz="2400" b="1" dirty="0" smtClean="0">
                <a:solidFill>
                  <a:srgbClr val="C00000"/>
                </a:solidFill>
              </a:rPr>
              <a:t>Surgical</a:t>
            </a:r>
            <a:r>
              <a:rPr lang="x-none" sz="2400" b="1" dirty="0" smtClean="0">
                <a:solidFill>
                  <a:srgbClr val="C00000"/>
                </a:solidFill>
              </a:rPr>
              <a:t> </a:t>
            </a:r>
            <a:r>
              <a:rPr lang="x-none" sz="2400" dirty="0" smtClean="0"/>
              <a:t>–</a:t>
            </a:r>
            <a:r>
              <a:rPr lang="x-none" sz="2400" b="1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/>
              <a:t>in carcinomas</a:t>
            </a:r>
            <a:endParaRPr lang="x-none" dirty="0" smtClean="0"/>
          </a:p>
          <a:p>
            <a:pPr lvl="2"/>
            <a:r>
              <a:rPr lang="en-US" sz="2200" dirty="0" smtClean="0"/>
              <a:t>lateral wall </a:t>
            </a:r>
            <a:r>
              <a:rPr lang="x-none" sz="2200" dirty="0" smtClean="0"/>
              <a:t>– </a:t>
            </a:r>
            <a:r>
              <a:rPr lang="en-US" sz="2200" dirty="0" smtClean="0"/>
              <a:t>para-</a:t>
            </a:r>
            <a:r>
              <a:rPr lang="en-US" sz="2200" dirty="0" err="1" smtClean="0"/>
              <a:t>latero</a:t>
            </a:r>
            <a:r>
              <a:rPr lang="en-US" sz="2200" dirty="0" smtClean="0"/>
              <a:t>-nasal </a:t>
            </a:r>
            <a:r>
              <a:rPr lang="en-US" sz="2200" dirty="0" err="1" smtClean="0"/>
              <a:t>rhinotomy</a:t>
            </a:r>
            <a:r>
              <a:rPr lang="en-US" sz="2200" dirty="0" smtClean="0"/>
              <a:t> or</a:t>
            </a:r>
            <a:r>
              <a:rPr lang="x-none" sz="2200" dirty="0" smtClean="0"/>
              <a:t> </a:t>
            </a:r>
            <a:r>
              <a:rPr lang="en-US" sz="2200" dirty="0" smtClean="0"/>
              <a:t>lateral </a:t>
            </a:r>
            <a:r>
              <a:rPr lang="en-US" sz="2200" dirty="0" err="1" smtClean="0"/>
              <a:t>rhinotomy</a:t>
            </a:r>
            <a:r>
              <a:rPr lang="en-US" sz="2200" dirty="0" smtClean="0"/>
              <a:t> by Moure</a:t>
            </a:r>
            <a:endParaRPr lang="x-none" sz="2200" dirty="0" smtClean="0"/>
          </a:p>
          <a:p>
            <a:pPr lvl="2"/>
            <a:r>
              <a:rPr lang="en-US" sz="2200" dirty="0" smtClean="0"/>
              <a:t>septum</a:t>
            </a:r>
            <a:r>
              <a:rPr lang="x-none" sz="2200" dirty="0" smtClean="0"/>
              <a:t> – </a:t>
            </a:r>
            <a:r>
              <a:rPr lang="en-US" sz="2200" dirty="0" smtClean="0"/>
              <a:t>wide resection of the septum</a:t>
            </a:r>
            <a:endParaRPr lang="x-none" sz="2200" dirty="0" smtClean="0"/>
          </a:p>
          <a:p>
            <a:pPr lvl="2"/>
            <a:r>
              <a:rPr lang="en-US" sz="2200" dirty="0" smtClean="0"/>
              <a:t>postoperative radiotherapy if needed</a:t>
            </a:r>
            <a:endParaRPr lang="x-none" sz="2200" dirty="0" smtClean="0"/>
          </a:p>
          <a:p>
            <a:pPr lvl="1"/>
            <a:r>
              <a:rPr lang="en-US" sz="2400" b="1" dirty="0" smtClean="0">
                <a:solidFill>
                  <a:srgbClr val="C00000"/>
                </a:solidFill>
              </a:rPr>
              <a:t>radio and chemotherapy </a:t>
            </a:r>
            <a:r>
              <a:rPr lang="x-none" sz="2400" dirty="0" smtClean="0"/>
              <a:t>– </a:t>
            </a:r>
            <a:r>
              <a:rPr lang="en-US" sz="2400" dirty="0" smtClean="0"/>
              <a:t>inoperable carcinomas or relapse</a:t>
            </a:r>
            <a:r>
              <a:rPr lang="x-none" sz="2400" dirty="0" smtClean="0"/>
              <a:t>, </a:t>
            </a:r>
            <a:r>
              <a:rPr lang="en-US" sz="2400" dirty="0" smtClean="0"/>
              <a:t>and mesenchymal tumors</a:t>
            </a:r>
            <a:r>
              <a:rPr lang="x-none" sz="2400" dirty="0" smtClean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9537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001056" cy="857256"/>
          </a:xfrm>
        </p:spPr>
        <p:txBody>
          <a:bodyPr>
            <a:noAutofit/>
          </a:bodyPr>
          <a:lstStyle/>
          <a:p>
            <a:r>
              <a:rPr lang="en-US" sz="2600" dirty="0" smtClean="0">
                <a:solidFill>
                  <a:srgbClr val="6600CC"/>
                </a:solidFill>
              </a:rPr>
              <a:t>Mucosal melanoma of the internal nose with expansion into the orbits and ethmoid sinuses</a:t>
            </a:r>
            <a:endParaRPr lang="en-US" sz="2600" dirty="0">
              <a:solidFill>
                <a:srgbClr val="6600CC"/>
              </a:solidFill>
            </a:endParaRPr>
          </a:p>
        </p:txBody>
      </p:sp>
      <p:pic>
        <p:nvPicPr>
          <p:cNvPr id="139267" name="Picture 3" descr="C:\Users\Branislav\Desktop\Picture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643050"/>
            <a:ext cx="3786214" cy="4221781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</p:spTree>
    <p:extLst>
      <p:ext uri="{BB962C8B-B14F-4D97-AF65-F5344CB8AC3E}">
        <p14:creationId xmlns:p14="http://schemas.microsoft.com/office/powerpoint/2010/main" val="204947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57158" y="2214554"/>
          <a:ext cx="2643206" cy="2643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882" name="Photo Editor Photo" r:id="rId3" imgW="3982006" imgH="3982006" progId="">
                  <p:embed/>
                </p:oleObj>
              </mc:Choice>
              <mc:Fallback>
                <p:oleObj name="Photo Editor Photo" r:id="rId3" imgW="3982006" imgH="398200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2214554"/>
                        <a:ext cx="2643206" cy="26432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6" descr="C:\Documents and Settings\Optiplex GX150\My Documents\My Pictures\nasal_fracture_oct17_04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2214554"/>
            <a:ext cx="2637409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8851" name="Object 4"/>
          <p:cNvGraphicFramePr>
            <a:graphicFrameLocks noChangeAspect="1"/>
          </p:cNvGraphicFramePr>
          <p:nvPr/>
        </p:nvGraphicFramePr>
        <p:xfrm>
          <a:off x="6072198" y="2214554"/>
          <a:ext cx="2562212" cy="2632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883" name="Photo Editor Photo" r:id="rId6" imgW="4285714" imgH="4285714" progId="">
                  <p:embed/>
                </p:oleObj>
              </mc:Choice>
              <mc:Fallback>
                <p:oleObj name="Photo Editor Photo" r:id="rId6" imgW="4285714" imgH="428571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198" y="2214554"/>
                        <a:ext cx="2562212" cy="26329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260986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7467600" cy="560406"/>
          </a:xfrm>
        </p:spPr>
        <p:txBody>
          <a:bodyPr/>
          <a:lstStyle/>
          <a:p>
            <a:r>
              <a:rPr lang="en-US" dirty="0" err="1" smtClean="0">
                <a:solidFill>
                  <a:srgbClr val="6600CC"/>
                </a:solidFill>
              </a:rPr>
              <a:t>Plasmacytoma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4" name="Picture 4" descr="D:\Katzenmeyer\hpc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28662" y="2143116"/>
            <a:ext cx="6934469" cy="2656513"/>
          </a:xfrm>
          <a:noFill/>
        </p:spPr>
      </p:pic>
    </p:spTree>
    <p:extLst>
      <p:ext uri="{BB962C8B-B14F-4D97-AF65-F5344CB8AC3E}">
        <p14:creationId xmlns:p14="http://schemas.microsoft.com/office/powerpoint/2010/main" val="275929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32" y="928670"/>
            <a:ext cx="6172200" cy="2589694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rgbClr val="0070C0"/>
                </a:solidFill>
              </a:rPr>
              <a:t>Tumors of paranasal </a:t>
            </a:r>
            <a:r>
              <a:rPr lang="en-US" sz="5400" dirty="0">
                <a:solidFill>
                  <a:srgbClr val="0070C0"/>
                </a:solidFill>
              </a:rPr>
              <a:t>sinuses</a:t>
            </a:r>
          </a:p>
        </p:txBody>
      </p:sp>
    </p:spTree>
    <p:extLst>
      <p:ext uri="{BB962C8B-B14F-4D97-AF65-F5344CB8AC3E}">
        <p14:creationId xmlns:p14="http://schemas.microsoft.com/office/powerpoint/2010/main" val="159084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solidFill>
                  <a:schemeClr val="tx1"/>
                </a:solidFill>
              </a:rPr>
              <a:t>Osteoma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285860"/>
            <a:ext cx="8072494" cy="5000660"/>
          </a:xfrm>
        </p:spPr>
        <p:txBody>
          <a:bodyPr>
            <a:normAutofit/>
          </a:bodyPr>
          <a:lstStyle/>
          <a:p>
            <a:r>
              <a:rPr lang="en-US" dirty="0" smtClean="0"/>
              <a:t>Benign tumor</a:t>
            </a:r>
            <a:r>
              <a:rPr lang="ru-RU" dirty="0" smtClean="0"/>
              <a:t>, </a:t>
            </a:r>
            <a:r>
              <a:rPr lang="en-US" dirty="0" smtClean="0"/>
              <a:t>which arises from the periosteum.</a:t>
            </a:r>
            <a:endParaRPr lang="ru-RU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Etiology</a:t>
            </a:r>
            <a:r>
              <a:rPr lang="ru-RU" dirty="0" smtClean="0"/>
              <a:t> – </a:t>
            </a:r>
            <a:r>
              <a:rPr lang="en-US" dirty="0" smtClean="0"/>
              <a:t>unknown</a:t>
            </a:r>
            <a:r>
              <a:rPr lang="ru-RU" dirty="0" smtClean="0"/>
              <a:t>, </a:t>
            </a:r>
            <a:r>
              <a:rPr lang="en-US" dirty="0" smtClean="0"/>
              <a:t>it is assumed that trauma and infection support its occurrence.</a:t>
            </a:r>
            <a:endParaRPr lang="ru-RU" dirty="0" smtClean="0"/>
          </a:p>
          <a:p>
            <a:r>
              <a:rPr lang="en-US" dirty="0" smtClean="0"/>
              <a:t>By</a:t>
            </a:r>
            <a:r>
              <a:rPr lang="ru-RU" dirty="0" smtClean="0"/>
              <a:t> </a:t>
            </a:r>
            <a:r>
              <a:rPr lang="en-US" dirty="0" smtClean="0">
                <a:solidFill>
                  <a:srgbClr val="C00000"/>
                </a:solidFill>
              </a:rPr>
              <a:t>structure</a:t>
            </a:r>
            <a:r>
              <a:rPr lang="ru-RU" dirty="0" smtClean="0"/>
              <a:t> </a:t>
            </a:r>
            <a:r>
              <a:rPr lang="en-US" dirty="0" smtClean="0"/>
              <a:t>can be</a:t>
            </a:r>
            <a:r>
              <a:rPr lang="ru-RU" dirty="0" smtClean="0"/>
              <a:t>: </a:t>
            </a:r>
            <a:r>
              <a:rPr lang="en-US" dirty="0" smtClean="0"/>
              <a:t>compact</a:t>
            </a:r>
            <a:r>
              <a:rPr lang="ru-RU" dirty="0" smtClean="0"/>
              <a:t>, </a:t>
            </a:r>
            <a:r>
              <a:rPr lang="en-US" dirty="0" smtClean="0"/>
              <a:t>spongy</a:t>
            </a:r>
            <a:r>
              <a:rPr lang="ru-RU" dirty="0" smtClean="0"/>
              <a:t> </a:t>
            </a:r>
            <a:r>
              <a:rPr lang="en-US" dirty="0" smtClean="0"/>
              <a:t>or</a:t>
            </a:r>
            <a:r>
              <a:rPr lang="ru-RU" dirty="0" smtClean="0"/>
              <a:t> </a:t>
            </a:r>
            <a:r>
              <a:rPr lang="en-US" dirty="0" smtClean="0"/>
              <a:t>mixed.</a:t>
            </a:r>
            <a:endParaRPr lang="ru-RU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Location</a:t>
            </a:r>
            <a:r>
              <a:rPr lang="ru-RU" dirty="0" smtClean="0"/>
              <a:t>: </a:t>
            </a:r>
            <a:r>
              <a:rPr lang="en-US" dirty="0" smtClean="0"/>
              <a:t>frontal sinus</a:t>
            </a:r>
            <a:r>
              <a:rPr lang="ru-RU" dirty="0" smtClean="0"/>
              <a:t> - 80%, </a:t>
            </a:r>
            <a:r>
              <a:rPr lang="en-US" dirty="0" smtClean="0"/>
              <a:t>ethmoid</a:t>
            </a:r>
            <a:r>
              <a:rPr lang="ru-RU" dirty="0" smtClean="0"/>
              <a:t> - 16%, </a:t>
            </a:r>
            <a:r>
              <a:rPr lang="en-US" dirty="0" smtClean="0"/>
              <a:t>maxillary</a:t>
            </a:r>
            <a:r>
              <a:rPr lang="ru-RU" dirty="0" smtClean="0"/>
              <a:t> - 4%, </a:t>
            </a:r>
            <a:r>
              <a:rPr lang="en-US" dirty="0" smtClean="0"/>
              <a:t>it never occurs in sphenoid</a:t>
            </a:r>
            <a:r>
              <a:rPr lang="ru-RU" dirty="0" smtClean="0"/>
              <a:t>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Clinical presentation</a:t>
            </a:r>
            <a:r>
              <a:rPr lang="ru-RU" dirty="0" smtClean="0"/>
              <a:t> – </a:t>
            </a:r>
            <a:r>
              <a:rPr lang="en-US" dirty="0" smtClean="0"/>
              <a:t>asymptomatic in the beginning</a:t>
            </a:r>
            <a:r>
              <a:rPr lang="ru-RU" dirty="0" smtClean="0"/>
              <a:t>, </a:t>
            </a:r>
            <a:r>
              <a:rPr lang="en-US" dirty="0" smtClean="0"/>
              <a:t>later headache</a:t>
            </a:r>
            <a:r>
              <a:rPr lang="ru-RU" dirty="0" smtClean="0"/>
              <a:t>. </a:t>
            </a:r>
          </a:p>
          <a:p>
            <a:pPr lvl="1"/>
            <a:r>
              <a:rPr lang="en-US" sz="2200" dirty="0" smtClean="0"/>
              <a:t>With further growth</a:t>
            </a:r>
            <a:r>
              <a:rPr lang="ru-RU" sz="2200" dirty="0" smtClean="0"/>
              <a:t> (</a:t>
            </a:r>
            <a:r>
              <a:rPr lang="en-US" sz="2200" dirty="0" smtClean="0"/>
              <a:t>depending on location</a:t>
            </a:r>
            <a:r>
              <a:rPr lang="ru-RU" sz="2200" dirty="0" smtClean="0"/>
              <a:t>) </a:t>
            </a:r>
            <a:r>
              <a:rPr lang="en-US" sz="2200" dirty="0" err="1" smtClean="0"/>
              <a:t>eyebulb</a:t>
            </a:r>
            <a:r>
              <a:rPr lang="en-US" sz="2200" dirty="0" smtClean="0"/>
              <a:t> moves anteriorly and laterally</a:t>
            </a:r>
            <a:r>
              <a:rPr lang="ru-RU" sz="2200" dirty="0" smtClean="0"/>
              <a:t> </a:t>
            </a:r>
            <a:r>
              <a:rPr lang="en-US" sz="2200" dirty="0" smtClean="0"/>
              <a:t>with restricted mobility</a:t>
            </a:r>
            <a:r>
              <a:rPr lang="ru-RU" sz="2200" dirty="0" smtClean="0"/>
              <a:t>,</a:t>
            </a:r>
            <a:r>
              <a:rPr lang="en-US" sz="2200" dirty="0" smtClean="0"/>
              <a:t> exophthalmos,</a:t>
            </a:r>
            <a:r>
              <a:rPr lang="ru-RU" sz="2200" dirty="0" smtClean="0"/>
              <a:t> </a:t>
            </a:r>
            <a:r>
              <a:rPr lang="en-US" sz="2200" dirty="0" smtClean="0"/>
              <a:t>recurrent sinusitis</a:t>
            </a:r>
            <a:r>
              <a:rPr lang="ru-RU" sz="2200" dirty="0" smtClean="0"/>
              <a:t>, </a:t>
            </a:r>
            <a:r>
              <a:rPr lang="en-US" sz="2200" dirty="0" err="1" smtClean="0"/>
              <a:t>endocranial</a:t>
            </a:r>
            <a:r>
              <a:rPr lang="en-US" sz="2200" dirty="0" smtClean="0"/>
              <a:t> symptoms</a:t>
            </a:r>
            <a:r>
              <a:rPr lang="ru-RU" sz="2200" dirty="0" smtClean="0"/>
              <a:t>, </a:t>
            </a:r>
            <a:r>
              <a:rPr lang="en-US" sz="2200" dirty="0" smtClean="0"/>
              <a:t>unilateral </a:t>
            </a:r>
            <a:r>
              <a:rPr lang="en-US" sz="2200" dirty="0" err="1" smtClean="0"/>
              <a:t>epiphora</a:t>
            </a:r>
            <a:r>
              <a:rPr lang="en-US" sz="2200" dirty="0" smtClean="0"/>
              <a:t> </a:t>
            </a:r>
            <a:r>
              <a:rPr lang="en-US" sz="2200" dirty="0" err="1" smtClean="0"/>
              <a:t>etc</a:t>
            </a:r>
            <a:r>
              <a:rPr lang="ru-RU" sz="2200" dirty="0" smtClean="0"/>
              <a:t>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27246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642918"/>
            <a:ext cx="7786742" cy="535785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6600CC"/>
                </a:solidFill>
              </a:rPr>
              <a:t>Diagnosis</a:t>
            </a:r>
            <a:r>
              <a:rPr lang="x-none" dirty="0" smtClean="0"/>
              <a:t> – </a:t>
            </a:r>
            <a:r>
              <a:rPr lang="en-US" dirty="0" smtClean="0"/>
              <a:t>anamnesis</a:t>
            </a:r>
            <a:r>
              <a:rPr lang="x-none" dirty="0" smtClean="0"/>
              <a:t>, </a:t>
            </a:r>
            <a:r>
              <a:rPr lang="en-US" dirty="0" smtClean="0"/>
              <a:t>ENT examination</a:t>
            </a:r>
            <a:r>
              <a:rPr lang="x-none" dirty="0" smtClean="0"/>
              <a:t>, </a:t>
            </a:r>
            <a:r>
              <a:rPr lang="en-US" dirty="0" smtClean="0"/>
              <a:t>paranasal sinuses CT and X ray</a:t>
            </a:r>
            <a:r>
              <a:rPr lang="x-none" dirty="0" smtClean="0"/>
              <a:t>. </a:t>
            </a:r>
          </a:p>
          <a:p>
            <a:r>
              <a:rPr lang="en-US" b="1" dirty="0" err="1" smtClean="0">
                <a:solidFill>
                  <a:srgbClr val="6600CC"/>
                </a:solidFill>
              </a:rPr>
              <a:t>DDx</a:t>
            </a:r>
            <a:r>
              <a:rPr lang="x-none" b="1" dirty="0" smtClean="0">
                <a:solidFill>
                  <a:srgbClr val="6600CC"/>
                </a:solidFill>
              </a:rPr>
              <a:t> </a:t>
            </a:r>
            <a:r>
              <a:rPr lang="x-none" dirty="0" smtClean="0"/>
              <a:t>– </a:t>
            </a:r>
            <a:r>
              <a:rPr lang="en-US" dirty="0" err="1" smtClean="0"/>
              <a:t>osteofibrous</a:t>
            </a:r>
            <a:r>
              <a:rPr lang="en-US" dirty="0" smtClean="0"/>
              <a:t> dysplasia</a:t>
            </a:r>
            <a:endParaRPr lang="x-none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Treatment</a:t>
            </a:r>
            <a:r>
              <a:rPr lang="x-none" dirty="0" smtClean="0"/>
              <a:t> – </a:t>
            </a:r>
            <a:r>
              <a:rPr lang="en-US" b="1" dirty="0" smtClean="0">
                <a:solidFill>
                  <a:srgbClr val="C00000"/>
                </a:solidFill>
              </a:rPr>
              <a:t>surgical</a:t>
            </a:r>
            <a:r>
              <a:rPr lang="x-none" dirty="0" smtClean="0"/>
              <a:t>:</a:t>
            </a:r>
          </a:p>
          <a:p>
            <a:pPr lvl="1"/>
            <a:r>
              <a:rPr lang="en-US" sz="2200" dirty="0" err="1" smtClean="0"/>
              <a:t>osteoplasty</a:t>
            </a:r>
            <a:r>
              <a:rPr lang="en-US" sz="2200" dirty="0" smtClean="0"/>
              <a:t> by Tato </a:t>
            </a:r>
            <a:r>
              <a:rPr lang="x-none" sz="2200" dirty="0" smtClean="0"/>
              <a:t>– </a:t>
            </a:r>
            <a:r>
              <a:rPr lang="en-US" sz="2200" dirty="0" smtClean="0"/>
              <a:t>frontal sinus</a:t>
            </a:r>
            <a:endParaRPr lang="x-none" sz="2200" dirty="0" smtClean="0"/>
          </a:p>
          <a:p>
            <a:pPr lvl="1"/>
            <a:r>
              <a:rPr lang="en-US" sz="2200" dirty="0" smtClean="0"/>
              <a:t>external </a:t>
            </a:r>
            <a:r>
              <a:rPr lang="en-US" sz="2200" dirty="0" err="1" smtClean="0"/>
              <a:t>ethmoidectiomy</a:t>
            </a:r>
            <a:r>
              <a:rPr lang="en-US" sz="2200" dirty="0" smtClean="0"/>
              <a:t> </a:t>
            </a:r>
            <a:r>
              <a:rPr lang="x-none" sz="2200" dirty="0" smtClean="0"/>
              <a:t>– </a:t>
            </a:r>
            <a:r>
              <a:rPr lang="en-US" sz="2200" dirty="0" smtClean="0"/>
              <a:t>ethmoid sinus</a:t>
            </a:r>
            <a:endParaRPr lang="x-none" sz="2200" dirty="0" smtClean="0"/>
          </a:p>
          <a:p>
            <a:pPr lvl="1"/>
            <a:r>
              <a:rPr lang="en-US" sz="2200" dirty="0" smtClean="0"/>
              <a:t>maxillary sinus surgery by </a:t>
            </a:r>
            <a:r>
              <a:rPr lang="en-US" sz="2200" dirty="0" err="1" smtClean="0"/>
              <a:t>Calwell</a:t>
            </a:r>
            <a:r>
              <a:rPr lang="en-US" sz="2200" dirty="0" smtClean="0"/>
              <a:t>-Luc</a:t>
            </a:r>
          </a:p>
          <a:p>
            <a:pPr lvl="1"/>
            <a:r>
              <a:rPr lang="en-US" sz="2200" dirty="0" smtClean="0"/>
              <a:t>combination of these operations</a:t>
            </a:r>
            <a:endParaRPr lang="x-none" sz="2200" dirty="0" smtClean="0"/>
          </a:p>
          <a:p>
            <a:pPr lvl="1"/>
            <a:r>
              <a:rPr lang="en-US" sz="2200" dirty="0" smtClean="0"/>
              <a:t>FESS</a:t>
            </a:r>
            <a:endParaRPr lang="x-none" sz="2200" dirty="0" smtClean="0"/>
          </a:p>
          <a:p>
            <a:pPr lvl="1"/>
            <a:r>
              <a:rPr lang="en-US" sz="2200" dirty="0" smtClean="0"/>
              <a:t>only clearly symptomatic </a:t>
            </a:r>
            <a:r>
              <a:rPr lang="en-US" sz="2200" dirty="0" err="1" smtClean="0"/>
              <a:t>osteomas</a:t>
            </a:r>
            <a:r>
              <a:rPr lang="en-US" sz="2200" dirty="0" smtClean="0"/>
              <a:t> are surgically treated</a:t>
            </a:r>
          </a:p>
          <a:p>
            <a:pPr lvl="1"/>
            <a:r>
              <a:rPr lang="en-US" sz="2200" dirty="0" smtClean="0"/>
              <a:t>in cases of intracranial expansion</a:t>
            </a:r>
            <a:r>
              <a:rPr lang="x-none" sz="2200" dirty="0" smtClean="0"/>
              <a:t> – </a:t>
            </a:r>
            <a:r>
              <a:rPr lang="en-US" sz="2200" dirty="0" smtClean="0"/>
              <a:t>neurosurgeon</a:t>
            </a:r>
            <a:endParaRPr lang="x-none" sz="2200" dirty="0" smtClean="0"/>
          </a:p>
        </p:txBody>
      </p:sp>
    </p:spTree>
    <p:extLst>
      <p:ext uri="{BB962C8B-B14F-4D97-AF65-F5344CB8AC3E}">
        <p14:creationId xmlns:p14="http://schemas.microsoft.com/office/powerpoint/2010/main" val="204557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7467600" cy="571504"/>
          </a:xfrm>
        </p:spPr>
        <p:txBody>
          <a:bodyPr/>
          <a:lstStyle/>
          <a:p>
            <a:r>
              <a:rPr lang="en-US" dirty="0" err="1" smtClean="0">
                <a:solidFill>
                  <a:srgbClr val="6600CC"/>
                </a:solidFill>
              </a:rPr>
              <a:t>Osteoma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4" name="Content Placeholder 3" descr="c40d5239fb4753fad04327fdc129d4bd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2979" t="3811" r="3330" b="19967"/>
          <a:stretch>
            <a:fillRect/>
          </a:stretch>
        </p:blipFill>
        <p:spPr>
          <a:xfrm>
            <a:off x="1000100" y="1643050"/>
            <a:ext cx="6357982" cy="3714776"/>
          </a:xfrm>
        </p:spPr>
      </p:pic>
    </p:spTree>
    <p:extLst>
      <p:ext uri="{BB962C8B-B14F-4D97-AF65-F5344CB8AC3E}">
        <p14:creationId xmlns:p14="http://schemas.microsoft.com/office/powerpoint/2010/main" val="186381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7467600" cy="642942"/>
          </a:xfrm>
        </p:spPr>
        <p:txBody>
          <a:bodyPr/>
          <a:lstStyle/>
          <a:p>
            <a:r>
              <a:rPr lang="en-US" dirty="0" err="1" smtClean="0">
                <a:solidFill>
                  <a:srgbClr val="6600CC"/>
                </a:solidFill>
              </a:rPr>
              <a:t>Osteoma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5" name="Content Placeholder 4" descr="export-277061618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15310" t="9556" r="12866" b="17792"/>
          <a:stretch>
            <a:fillRect/>
          </a:stretch>
        </p:blipFill>
        <p:spPr>
          <a:xfrm>
            <a:off x="2000231" y="1714488"/>
            <a:ext cx="4439939" cy="3857652"/>
          </a:xfrm>
        </p:spPr>
      </p:pic>
    </p:spTree>
    <p:extLst>
      <p:ext uri="{BB962C8B-B14F-4D97-AF65-F5344CB8AC3E}">
        <p14:creationId xmlns:p14="http://schemas.microsoft.com/office/powerpoint/2010/main" val="103424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7467600" cy="631844"/>
          </a:xfrm>
        </p:spPr>
        <p:txBody>
          <a:bodyPr/>
          <a:lstStyle/>
          <a:p>
            <a:r>
              <a:rPr lang="en-US" dirty="0" err="1" smtClean="0">
                <a:solidFill>
                  <a:srgbClr val="6600CC"/>
                </a:solidFill>
              </a:rPr>
              <a:t>Osteoma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4" name="Content Placeholder 3" descr="frontal-osteoma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b="15655"/>
          <a:stretch>
            <a:fillRect/>
          </a:stretch>
        </p:blipFill>
        <p:spPr>
          <a:xfrm>
            <a:off x="2000232" y="1920386"/>
            <a:ext cx="4286280" cy="3615256"/>
          </a:xfrm>
        </p:spPr>
      </p:pic>
    </p:spTree>
    <p:extLst>
      <p:ext uri="{BB962C8B-B14F-4D97-AF65-F5344CB8AC3E}">
        <p14:creationId xmlns:p14="http://schemas.microsoft.com/office/powerpoint/2010/main" val="302962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7467600" cy="631844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6600CC"/>
                </a:solidFill>
              </a:rPr>
              <a:t>Osteoma</a:t>
            </a:r>
            <a:r>
              <a:rPr lang="en-US" dirty="0" smtClean="0">
                <a:solidFill>
                  <a:srgbClr val="6600CC"/>
                </a:solidFill>
              </a:rPr>
              <a:t> of posterior ethmoid cells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4" name="Content Placeholder 3" descr="03-figura3-70-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500166" y="1928802"/>
            <a:ext cx="5156524" cy="3403306"/>
          </a:xfrm>
        </p:spPr>
      </p:pic>
    </p:spTree>
    <p:extLst>
      <p:ext uri="{BB962C8B-B14F-4D97-AF65-F5344CB8AC3E}">
        <p14:creationId xmlns:p14="http://schemas.microsoft.com/office/powerpoint/2010/main" val="254604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6600CC"/>
                </a:solidFill>
              </a:rPr>
              <a:t>Ethmoid </a:t>
            </a:r>
            <a:r>
              <a:rPr lang="en-US" dirty="0" err="1" smtClean="0">
                <a:solidFill>
                  <a:srgbClr val="6600CC"/>
                </a:solidFill>
              </a:rPr>
              <a:t>osteoma</a:t>
            </a:r>
            <a:r>
              <a:rPr lang="en-US" dirty="0" smtClean="0">
                <a:solidFill>
                  <a:srgbClr val="6600CC"/>
                </a:solidFill>
              </a:rPr>
              <a:t> with orbital and septal expansion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4" name="Content Placeholder 4" descr="CT_Giant_Osteoma_11.sized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b="7850"/>
          <a:stretch>
            <a:fillRect/>
          </a:stretch>
        </p:blipFill>
        <p:spPr>
          <a:xfrm>
            <a:off x="2143108" y="1785926"/>
            <a:ext cx="4055433" cy="3857652"/>
          </a:xfrm>
        </p:spPr>
      </p:pic>
    </p:spTree>
    <p:extLst>
      <p:ext uri="{BB962C8B-B14F-4D97-AF65-F5344CB8AC3E}">
        <p14:creationId xmlns:p14="http://schemas.microsoft.com/office/powerpoint/2010/main" val="407613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7467600" cy="70328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Malignant tumors of the paranasal sinuses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428736"/>
            <a:ext cx="8001056" cy="4714908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By </a:t>
            </a:r>
            <a:r>
              <a:rPr lang="en-US" b="1" dirty="0" smtClean="0">
                <a:solidFill>
                  <a:srgbClr val="6600CC"/>
                </a:solidFill>
              </a:rPr>
              <a:t>origin</a:t>
            </a:r>
            <a:r>
              <a:rPr lang="ru-RU" dirty="0" smtClean="0"/>
              <a:t> </a:t>
            </a:r>
            <a:r>
              <a:rPr lang="en-US" dirty="0" smtClean="0"/>
              <a:t>divided into</a:t>
            </a:r>
            <a:r>
              <a:rPr lang="ru-RU" dirty="0" smtClean="0"/>
              <a:t>: </a:t>
            </a:r>
            <a:r>
              <a:rPr lang="en-US" dirty="0" smtClean="0"/>
              <a:t>epithelial and mesenchymal tumors</a:t>
            </a:r>
            <a:r>
              <a:rPr lang="ru-RU" dirty="0" smtClean="0"/>
              <a:t>.</a:t>
            </a:r>
          </a:p>
          <a:p>
            <a:pPr lvl="1"/>
            <a:r>
              <a:rPr lang="en-US" sz="2200" b="1" dirty="0" smtClean="0">
                <a:solidFill>
                  <a:srgbClr val="C00000"/>
                </a:solidFill>
              </a:rPr>
              <a:t>Epithelial </a:t>
            </a:r>
            <a:r>
              <a:rPr lang="en-US" sz="2200" dirty="0" smtClean="0"/>
              <a:t>are</a:t>
            </a:r>
            <a:r>
              <a:rPr lang="ru-RU" sz="2200" dirty="0" smtClean="0"/>
              <a:t>: </a:t>
            </a:r>
            <a:r>
              <a:rPr lang="en-US" sz="2200" dirty="0" smtClean="0"/>
              <a:t>squamous cell carcinoma</a:t>
            </a:r>
            <a:r>
              <a:rPr lang="ru-RU" sz="2200" dirty="0" smtClean="0"/>
              <a:t>, </a:t>
            </a:r>
            <a:r>
              <a:rPr lang="en-US" sz="2200" dirty="0" smtClean="0"/>
              <a:t>anaplastic carcinoma</a:t>
            </a:r>
            <a:r>
              <a:rPr lang="ru-RU" sz="2200" dirty="0" smtClean="0"/>
              <a:t>, </a:t>
            </a:r>
            <a:r>
              <a:rPr lang="en-US" sz="2200" dirty="0" smtClean="0"/>
              <a:t>adenocarcinoma</a:t>
            </a:r>
            <a:r>
              <a:rPr lang="ru-RU" sz="2200" dirty="0" smtClean="0"/>
              <a:t>, </a:t>
            </a:r>
            <a:r>
              <a:rPr lang="en-US" sz="2200" dirty="0" err="1" smtClean="0"/>
              <a:t>cylindroma</a:t>
            </a:r>
            <a:r>
              <a:rPr lang="en-US" sz="2200" dirty="0" smtClean="0"/>
              <a:t> and</a:t>
            </a:r>
            <a:r>
              <a:rPr lang="ru-RU" sz="2200" dirty="0" smtClean="0"/>
              <a:t> </a:t>
            </a:r>
            <a:r>
              <a:rPr lang="en-US" sz="2200" dirty="0" err="1" smtClean="0"/>
              <a:t>adamantinoma</a:t>
            </a:r>
            <a:r>
              <a:rPr lang="ru-RU" sz="2200" dirty="0" smtClean="0"/>
              <a:t>.</a:t>
            </a:r>
          </a:p>
          <a:p>
            <a:pPr lvl="1"/>
            <a:r>
              <a:rPr lang="en-US" sz="2200" b="1" dirty="0" smtClean="0">
                <a:solidFill>
                  <a:srgbClr val="C00000"/>
                </a:solidFill>
              </a:rPr>
              <a:t>Mesenchymal</a:t>
            </a:r>
            <a:r>
              <a:rPr lang="ru-RU" sz="2200" dirty="0" smtClean="0"/>
              <a:t> </a:t>
            </a:r>
            <a:r>
              <a:rPr lang="en-US" sz="2200" dirty="0" smtClean="0"/>
              <a:t>are</a:t>
            </a:r>
            <a:r>
              <a:rPr lang="ru-RU" sz="2200" dirty="0" smtClean="0"/>
              <a:t>: </a:t>
            </a:r>
            <a:r>
              <a:rPr lang="en-US" sz="2200" dirty="0" smtClean="0"/>
              <a:t>various types of sarcomas</a:t>
            </a:r>
            <a:r>
              <a:rPr lang="ru-RU" sz="2200" dirty="0" smtClean="0"/>
              <a:t>.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Location</a:t>
            </a:r>
            <a:r>
              <a:rPr lang="ru-RU" dirty="0" smtClean="0"/>
              <a:t>: </a:t>
            </a:r>
            <a:r>
              <a:rPr lang="en-US" dirty="0" smtClean="0"/>
              <a:t>most common in</a:t>
            </a:r>
            <a:r>
              <a:rPr lang="ru-RU" dirty="0" smtClean="0"/>
              <a:t> </a:t>
            </a:r>
            <a:r>
              <a:rPr lang="en-US" dirty="0" smtClean="0"/>
              <a:t>maxillary</a:t>
            </a:r>
            <a:r>
              <a:rPr lang="ru-RU" dirty="0" smtClean="0"/>
              <a:t>, </a:t>
            </a:r>
            <a:r>
              <a:rPr lang="en-US" dirty="0" smtClean="0"/>
              <a:t>then in ethmoid and frontal sinus</a:t>
            </a:r>
            <a:r>
              <a:rPr lang="ru-RU" dirty="0" smtClean="0"/>
              <a:t>, </a:t>
            </a:r>
            <a:r>
              <a:rPr lang="en-US" dirty="0" smtClean="0"/>
              <a:t>almost never in sphenoid</a:t>
            </a:r>
            <a:r>
              <a:rPr lang="ru-RU" dirty="0" smtClean="0"/>
              <a:t>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Clinical presentation</a:t>
            </a:r>
            <a:r>
              <a:rPr lang="ru-RU" dirty="0" smtClean="0"/>
              <a:t> – </a:t>
            </a:r>
            <a:r>
              <a:rPr lang="en-US" dirty="0" smtClean="0"/>
              <a:t>banal in the first phase,</a:t>
            </a:r>
            <a:r>
              <a:rPr lang="ru-RU" dirty="0" smtClean="0"/>
              <a:t> </a:t>
            </a:r>
            <a:r>
              <a:rPr lang="en-US" dirty="0" smtClean="0"/>
              <a:t>so they are rarely diagnosed</a:t>
            </a:r>
            <a:r>
              <a:rPr lang="ru-RU" dirty="0" smtClean="0"/>
              <a:t>.</a:t>
            </a:r>
          </a:p>
          <a:p>
            <a:pPr lvl="1"/>
            <a:r>
              <a:rPr lang="en-US" sz="2200" dirty="0" smtClean="0"/>
              <a:t>later it is hard to determine primary location</a:t>
            </a:r>
            <a:endParaRPr lang="ru-RU" sz="2200" dirty="0" smtClean="0"/>
          </a:p>
          <a:p>
            <a:pPr lvl="1"/>
            <a:r>
              <a:rPr lang="en-US" sz="2200" dirty="0" smtClean="0"/>
              <a:t>carcinomas metastasize in deep cervical lymph nodes and grow more slowly than sarcomas, which give regional and distant metastases early on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20770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2064</TotalTime>
  <Words>2869</Words>
  <Application>Microsoft Office PowerPoint</Application>
  <PresentationFormat>On-screen Show (4:3)</PresentationFormat>
  <Paragraphs>310</Paragraphs>
  <Slides>110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110</vt:i4>
      </vt:variant>
    </vt:vector>
  </HeadingPairs>
  <TitlesOfParts>
    <vt:vector size="113" baseType="lpstr">
      <vt:lpstr>Oriel</vt:lpstr>
      <vt:lpstr>Photo Editor Photo</vt:lpstr>
      <vt:lpstr>Image</vt:lpstr>
      <vt:lpstr>INJURIES OF THE NOSE, FACE AND FRONTOBASAL REGION</vt:lpstr>
      <vt:lpstr>Nasal injuries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nasal septal hematoma</vt:lpstr>
      <vt:lpstr>PowerPoint Presentation</vt:lpstr>
      <vt:lpstr>PowerPoint Presentation</vt:lpstr>
      <vt:lpstr>PowerPoint Presentation</vt:lpstr>
      <vt:lpstr>PowerPoint Presentation</vt:lpstr>
      <vt:lpstr>Nasal septal abscess</vt:lpstr>
      <vt:lpstr>FACIAL INJURIES </vt:lpstr>
      <vt:lpstr>Injuries of the frontobasal region</vt:lpstr>
      <vt:lpstr>PowerPoint Presentation</vt:lpstr>
      <vt:lpstr>fracture of the anterior wall of the frontal sinus</vt:lpstr>
      <vt:lpstr>fracture of the anterior wall of both frontal sinuses</vt:lpstr>
      <vt:lpstr>fracture of the anterior wall of both frontal sinuses</vt:lpstr>
      <vt:lpstr>Conquasant fracture of the anterior and posterior walls of the frontal sinus</vt:lpstr>
      <vt:lpstr>Fracture of both ethmoid sinuses </vt:lpstr>
      <vt:lpstr>PowerPoint Presentation</vt:lpstr>
      <vt:lpstr>MAXILLOFACIAL INJURIES </vt:lpstr>
      <vt:lpstr>Central maxillofacial injuries </vt:lpstr>
      <vt:lpstr>Le Fort I (Guerin's fracture) – the fracture line goes along the alveolar process just above the roots of the upper teeth, it affects both maxillary sinuses and the nose.</vt:lpstr>
      <vt:lpstr>Le Fort II – the fracture line goes over the nasal bones, the ethmoidal labyrinth and the floor of the orbit, the zygomatico-maxillary suture, affecting the posterior wall of the maxillary sinus and the pterygoid process.</vt:lpstr>
      <vt:lpstr>Le Fort III – the fracture line goes across the root of the nose, involving the lacrimal bone, ethmoidal labyrinth, orbital floor and zygomatic bone.</vt:lpstr>
      <vt:lpstr>PowerPoint Presentation</vt:lpstr>
      <vt:lpstr>Lateral maxillofacial injuries </vt:lpstr>
      <vt:lpstr>Fracture of the zygomatic bone - schematic</vt:lpstr>
      <vt:lpstr>PowerPoint Presentation</vt:lpstr>
      <vt:lpstr>Indirect orbital floor fracture (Blowout fracture)</vt:lpstr>
      <vt:lpstr>Mechanism of injury </vt:lpstr>
      <vt:lpstr>Fracture with prolapse of periorbital tissue</vt:lpstr>
      <vt:lpstr>Associated with maxillary fracture</vt:lpstr>
      <vt:lpstr>Fracture with orbital emphysema </vt:lpstr>
      <vt:lpstr>Fracture with hematosinus </vt:lpstr>
      <vt:lpstr>Fracture of the floor of the right orbit - limited upward mobility </vt:lpstr>
      <vt:lpstr>Forced eye movement test </vt:lpstr>
      <vt:lpstr>PowerPoint Presentation</vt:lpstr>
      <vt:lpstr>Epistaxis</vt:lpstr>
      <vt:lpstr>PowerPoint Presentation</vt:lpstr>
      <vt:lpstr>PowerPoint Presentation</vt:lpstr>
      <vt:lpstr>PowerPoint Presentation</vt:lpstr>
      <vt:lpstr>Kiesselbach's plexus</vt:lpstr>
      <vt:lpstr>Perforation of the nasal septum </vt:lpstr>
      <vt:lpstr>Perforation of the nasal septum </vt:lpstr>
      <vt:lpstr>Juvenile angiofibroma of the nasopharynx</vt:lpstr>
      <vt:lpstr>Juvenile angiofibroma of the nasopharynx</vt:lpstr>
      <vt:lpstr>Carcinoma of the nasopharynx </vt:lpstr>
      <vt:lpstr>PowerPoint Presentation</vt:lpstr>
      <vt:lpstr>Randy-Osler-Weber disease </vt:lpstr>
      <vt:lpstr>Randy-Osler-Weber disease </vt:lpstr>
      <vt:lpstr>Localization: anterior part of the septum (Kiesselbach's plexus) - most often, it is less dangerous.</vt:lpstr>
      <vt:lpstr>Localization: back and upper parts of the nasal cavity, lateral wall - more serious and intense bleeding that can threaten the patient's life.</vt:lpstr>
      <vt:lpstr>PowerPoint Presentation</vt:lpstr>
      <vt:lpstr>Anterior nasal packing</vt:lpstr>
      <vt:lpstr>Foam packing (PVA - polyvinyl alcohol) </vt:lpstr>
      <vt:lpstr>Posterior packing according to Bellocq </vt:lpstr>
      <vt:lpstr>Posterior packing according to Bellocq</vt:lpstr>
      <vt:lpstr>Posterior packing with a Foley balloon catheter</vt:lpstr>
      <vt:lpstr>Benign and malignant tumors of the nose and paranasal sinuses</vt:lpstr>
      <vt:lpstr>Benign nasal tumors</vt:lpstr>
      <vt:lpstr>Benign external nasal tumors</vt:lpstr>
      <vt:lpstr>Nasal apex hemangioma</vt:lpstr>
      <vt:lpstr>Epithelial benign internal nasal tumors</vt:lpstr>
      <vt:lpstr>PowerPoint Presentation</vt:lpstr>
      <vt:lpstr>Adenoma</vt:lpstr>
      <vt:lpstr>Mesenchymal benign internal nasal tumors</vt:lpstr>
      <vt:lpstr>Angioma (hemangioma) of the nose</vt:lpstr>
      <vt:lpstr>Fibroma</vt:lpstr>
      <vt:lpstr>External nasal malignant tumors</vt:lpstr>
      <vt:lpstr>Basal cell carcinoma</vt:lpstr>
      <vt:lpstr>Basal cell carcinoma and reconstruction with expanded glabellar flap (Rieger flap)</vt:lpstr>
      <vt:lpstr>Basal cell carcinoma of the right ala of the nose and reconstruction with bilobar flap</vt:lpstr>
      <vt:lpstr>Basal cell carcinoma</vt:lpstr>
      <vt:lpstr>Basal cell carcinoma – bilobar flap</vt:lpstr>
      <vt:lpstr>Basal cell carcinoma – bilobar flap</vt:lpstr>
      <vt:lpstr>Basal cell carcinoma – naso-labial flap</vt:lpstr>
      <vt:lpstr>Defect reconstruction with rhomboid flap</vt:lpstr>
      <vt:lpstr>Defect reconstruction with sliding naso-labial flap</vt:lpstr>
      <vt:lpstr>Defect reconstruction with free skin graft</vt:lpstr>
      <vt:lpstr>Squamous cell carcinoma of the external nose</vt:lpstr>
      <vt:lpstr>Malignant tumors of the internal nose</vt:lpstr>
      <vt:lpstr>PowerPoint Presentation</vt:lpstr>
      <vt:lpstr>Mucosal melanoma of the internal nose with expansion into the orbits and ethmoid sinuses</vt:lpstr>
      <vt:lpstr>Plasmacytoma</vt:lpstr>
      <vt:lpstr>Tumors of paranasal sinuses</vt:lpstr>
      <vt:lpstr>Osteoma</vt:lpstr>
      <vt:lpstr>PowerPoint Presentation</vt:lpstr>
      <vt:lpstr>Osteoma</vt:lpstr>
      <vt:lpstr>Osteoma</vt:lpstr>
      <vt:lpstr>Osteoma</vt:lpstr>
      <vt:lpstr>Osteoma of posterior ethmoid cells</vt:lpstr>
      <vt:lpstr>Ethmoid osteoma with orbital and septal expansion</vt:lpstr>
      <vt:lpstr>Malignant tumors of the paranasal sinuses</vt:lpstr>
      <vt:lpstr>Frontal sinus malignant tumors</vt:lpstr>
      <vt:lpstr>Malignant tumors of maxillary sinus</vt:lpstr>
      <vt:lpstr>TNM classification</vt:lpstr>
      <vt:lpstr>Sebileau classification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ЗАПАЉЕЊА СПОЉАШЊЕГ НОСА</dc:title>
  <dc:creator>Branislav</dc:creator>
  <cp:lastModifiedBy>Andra Jevtovic</cp:lastModifiedBy>
  <cp:revision>223</cp:revision>
  <dcterms:created xsi:type="dcterms:W3CDTF">2014-02-01T23:34:55Z</dcterms:created>
  <dcterms:modified xsi:type="dcterms:W3CDTF">2025-02-08T14:13:27Z</dcterms:modified>
</cp:coreProperties>
</file>